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97" d="100"/>
          <a:sy n="97" d="100"/>
        </p:scale>
        <p:origin x="-1110" y="-282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41DFF8-06F3-4735-9EA0-6A4156CDD86A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EF1713-6678-4ADF-B3DD-707871E1D9D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Основные идеи:	</a:t>
            </a:r>
            <a:endParaRPr lang="zh-CN"/>
          </a:p>
          <a:p>
            <a:pPr>
              <a:defRPr/>
            </a:pPr>
            <a:r>
              <a:rPr lang="zh-CN"/>
              <a:t>Внедрение эффективных способов мирного урегулирования противоречий</a:t>
            </a:r>
            <a:endParaRPr lang="zh-CN"/>
          </a:p>
          <a:p>
            <a:pPr>
              <a:defRPr/>
            </a:pPr>
            <a:r>
              <a:rPr lang="zh-CN"/>
              <a:t>Профилактика возникновения конфликтных ситуаций между участниками образовательных отношений</a:t>
            </a: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EEF2C0-A6C1-40C5-BE79-F079FE5F2DC8}" type="slidenum">
              <a:rPr lang="zh-CN"/>
              <a:t/>
            </a:fld>
            <a:endParaRPr lang="zh-CN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Уважаемая комиссия, хочу</a:t>
            </a:r>
            <a:r>
              <a:rPr lang="ru-RU"/>
              <a:t> представить вашему вниманию доклад.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Проблемы:</a:t>
            </a:r>
            <a:endParaRPr lang="ru-RU" b="1"/>
          </a:p>
          <a:p>
            <a:pPr>
              <a:defRPr/>
            </a:pPr>
            <a:r>
              <a:rPr lang="ru-RU"/>
              <a:t>1.Из-за  удаленности корпусов друг от друга  и нахождении их в разных микрорайонах отсутствует  взаимодействие, взаимовыручка между сотрудниками из разных корпусов. Отстраненность членов педагогического коллектива, недовольство между корпусами. Разный уклад жизни в корпусах ДОУ. </a:t>
            </a:r>
            <a:endParaRPr lang="ru-RU"/>
          </a:p>
          <a:p>
            <a:pPr>
              <a:defRPr/>
            </a:pPr>
            <a:r>
              <a:rPr lang="ru-RU"/>
              <a:t>2. По результатам анкетирования многие педагоги отмечают, что нуждаются в доброжелательном, уважительном отношении, желании быть услышанным. Также отмечают факторы, которые затрудняют эффективные отношения:  неумение находить компромисс, доминирование и не выслушивание, разность взглядов, подходов, завышенные амбиции некоторых участников образовательного процесса.</a:t>
            </a:r>
            <a:endParaRPr lang="ru-RU"/>
          </a:p>
          <a:p>
            <a:pPr>
              <a:defRPr/>
            </a:pPr>
            <a:r>
              <a:rPr lang="ru-RU"/>
              <a:t>3. Педагоги отмечают разные требования административного персонала и педагогов разных корпусов.</a:t>
            </a:r>
            <a:endParaRPr lang="ru-RU"/>
          </a:p>
          <a:p>
            <a:pPr>
              <a:defRPr/>
            </a:pPr>
            <a:r>
              <a:rPr lang="ru-RU"/>
              <a:t>Эти проблемы тесно связана с возникновением конфликтных ситуаций, которые возникают из-за отсутствия у педагогов навыков разрешения конфликтных ситуаций с помощью медиации и восстановительных практик. </a:t>
            </a:r>
            <a:endParaRPr lang="ru-RU"/>
          </a:p>
          <a:p>
            <a:pPr>
              <a:defRPr/>
            </a:pPr>
            <a:r>
              <a:rPr lang="ru-RU"/>
              <a:t>4. Наш детский сад посещает большое количество детей-инофонов  (8-10 в каждой группе), не владеющих русским языком, особенно в младшем дошкольном возрасте. Это не позволяет  воспитателям уделять внимание русскоязычным воспитанникам. Родители русскоязычных воспитанников обращаются с предложениями определить детей-инофонов в одну разновозрастную группу. </a:t>
            </a:r>
            <a:endParaRPr lang="ru-RU"/>
          </a:p>
          <a:p>
            <a:pPr>
              <a:defRPr/>
            </a:pPr>
            <a:r>
              <a:rPr lang="ru-RU"/>
              <a:t>5. На сайте детского сада есть форма обратной связи, анкета для оперативного реагирования на возникающие проблемы и противоречия, но данная форма работы не пользуется популярностью. Родители по старинке звонят по телефону. </a:t>
            </a:r>
            <a:endParaRPr lang="ru-RU"/>
          </a:p>
          <a:p>
            <a:pPr>
              <a:defRPr/>
            </a:pPr>
            <a:r>
              <a:rPr lang="ru-RU"/>
              <a:t>Поскольку при административном решении конфликтов не проводится работа с подлинными причинами конфликтов и с чувствами конфликтующих, конфликты нередко остаются,  по сути, не разрешимыми. Поэтому в нашем образовательном учреждении было решено разработать проект как основу внедрения  способов решения и профилактики конфликтных ситуаций в образовательном пространстве на основе культуры толерантности и мирного урегулирования противоречий.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EF1713-6678-4ADF-B3DD-707871E1D9D3}" type="slidenum">
              <a:rPr lang="ru-RU"/>
              <a:t/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/>
          <p:nvPr>
            <p:ph type="sldImg" idx="2"/>
          </p:nvPr>
        </p:nvSpPr>
        <p:spPr bwMode="auto"/>
      </p:sp>
      <p:sp>
        <p:nvSpPr>
          <p:cNvPr id="3" name="Замещающий текст 2"/>
          <p:cNvSpPr/>
          <p:nvPr>
            <p:ph type="body" idx="3"/>
          </p:nvPr>
        </p:nvSpPr>
        <p:spPr bwMode="auto"/>
        <p:txBody>
          <a:bodyPr/>
          <a:p>
            <a:pPr>
              <a:defRPr/>
            </a:pPr>
            <a:r>
              <a:rPr lang="ru-RU"/>
              <a:t>Большинство принявших участие в опросе (75 %) считают, что детский сад можно назвать Школой доброжелательного отношения</a:t>
            </a:r>
            <a:endParaRPr lang="ru-RU"/>
          </a:p>
          <a:p>
            <a:pPr>
              <a:defRPr/>
            </a:pPr>
            <a:r>
              <a:rPr lang="ru-RU"/>
              <a:t>На вопрос «Что значит доброжелательный детский сад» были получены ответы:</a:t>
            </a:r>
            <a:endParaRPr lang="ru-RU"/>
          </a:p>
          <a:p>
            <a:pPr>
              <a:defRPr/>
            </a:pPr>
            <a:r>
              <a:rPr lang="ru-RU"/>
              <a:t>−Где продуктивно используются возможности детского сообщества.</a:t>
            </a:r>
            <a:endParaRPr lang="ru-RU"/>
          </a:p>
          <a:p>
            <a:pPr>
              <a:defRPr/>
            </a:pPr>
            <a:r>
              <a:rPr lang="ru-RU"/>
              <a:t>−Когда есть диалог ежду сотрудниками</a:t>
            </a:r>
            <a:endParaRPr lang="ru-RU"/>
          </a:p>
          <a:p>
            <a:pPr>
              <a:defRPr/>
            </a:pPr>
            <a:r>
              <a:rPr lang="ru-RU"/>
              <a:t>−Доброжелательный детский сад – это место, где желания всех (детей, воспитателей и родителей) соединяются в одно – сделать ребенка счастливым и помочь ему стать большим во всем: в развитии своих хороших, позитивных качествах и в умении справляться с негативными. Место, где воспитатели и родители работают вместе, в одном направлении, помогая ребенку расти в радости, где создается атмосфера добра, заботы и тепла.</a:t>
            </a:r>
            <a:endParaRPr lang="ru-RU"/>
          </a:p>
          <a:p>
            <a:pPr>
              <a:defRPr/>
            </a:pPr>
            <a:r>
              <a:rPr lang="ru-RU"/>
              <a:t>−Психологический комфорт всех детей, родителей, педагогов, администрации</a:t>
            </a:r>
            <a:endParaRPr lang="ru-RU"/>
          </a:p>
          <a:p>
            <a:pPr>
              <a:defRPr/>
            </a:pPr>
            <a:r>
              <a:rPr lang="ru-RU"/>
              <a:t>−Взаимопонимание всех сотрудников и доброжелательные отношения друг к другу</a:t>
            </a:r>
            <a:endParaRPr lang="ru-RU"/>
          </a:p>
          <a:p>
            <a:pPr>
              <a:defRPr/>
            </a:pPr>
            <a:r>
              <a:rPr lang="ru-RU"/>
              <a:t>−это значит связан с самыми приятными и умилительными моментами детства, беззаботным временем, проведённым весело и интересно в теплой атмосфере любимых друзей и воспитателей.</a:t>
            </a:r>
            <a:endParaRPr lang="ru-RU"/>
          </a:p>
          <a:p>
            <a:pPr>
              <a:defRPr/>
            </a:pPr>
            <a:r>
              <a:rPr lang="ru-RU"/>
              <a:t>−Это когда сообща, вместе педагоги и родители создают для развития ребенка атмосферу радости, благополучия</a:t>
            </a:r>
            <a:endParaRPr lang="ru-RU"/>
          </a:p>
          <a:p>
            <a:pPr>
              <a:defRPr/>
            </a:pPr>
            <a:r>
              <a:rPr lang="ru-RU"/>
              <a:t>−Взаимопонимание с сотрудниками и родителями</a:t>
            </a:r>
            <a:endParaRPr lang="ru-RU"/>
          </a:p>
          <a:p>
            <a:pPr>
              <a:defRPr/>
            </a:pPr>
            <a:r>
              <a:rPr lang="ru-RU"/>
              <a:t>−Открытость и доступность для каждого участника образовательного процесса</a:t>
            </a:r>
            <a:endParaRPr lang="ru-RU"/>
          </a:p>
          <a:p>
            <a:pPr>
              <a:defRPr/>
            </a:pPr>
            <a:r>
              <a:rPr lang="ru-RU"/>
              <a:t>−И т.п.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Среди причин, мешающих установлению доброжелательных отношений между всеми участниками образовательных отношений в ДОУ, были названы:</a:t>
            </a:r>
            <a:endParaRPr lang="ru-RU"/>
          </a:p>
          <a:p>
            <a:pPr>
              <a:defRPr/>
            </a:pPr>
            <a:r>
              <a:rPr lang="ru-RU"/>
              <a:t>Ничего- 20,4 %</a:t>
            </a:r>
            <a:endParaRPr lang="ru-RU"/>
          </a:p>
          <a:p>
            <a:pPr>
              <a:defRPr/>
            </a:pPr>
            <a:r>
              <a:rPr lang="ru-RU"/>
              <a:t>Так же были ответы (74,6%): </a:t>
            </a:r>
            <a:endParaRPr lang="ru-RU"/>
          </a:p>
          <a:p>
            <a:pPr>
              <a:defRPr/>
            </a:pPr>
            <a:r>
              <a:rPr lang="ru-RU"/>
              <a:t>Доминирование и не выслушивание</a:t>
            </a:r>
            <a:endParaRPr lang="ru-RU"/>
          </a:p>
          <a:p>
            <a:pPr>
              <a:defRPr/>
            </a:pPr>
            <a:r>
              <a:rPr lang="ru-RU"/>
              <a:t>Мне лично ничего не мешает.</a:t>
            </a:r>
            <a:endParaRPr lang="ru-RU"/>
          </a:p>
          <a:p>
            <a:pPr>
              <a:defRPr/>
            </a:pPr>
            <a:r>
              <a:rPr lang="ru-RU"/>
              <a:t>Сложно сказать, может быть лучше слышать друг друга и прощать....</a:t>
            </a:r>
            <a:endParaRPr lang="ru-RU"/>
          </a:p>
          <a:p>
            <a:pPr>
              <a:defRPr/>
            </a:pPr>
            <a:r>
              <a:rPr lang="ru-RU"/>
              <a:t>Высокомерие,</a:t>
            </a:r>
            <a:endParaRPr lang="ru-RU"/>
          </a:p>
          <a:p>
            <a:pPr>
              <a:defRPr/>
            </a:pPr>
            <a:r>
              <a:rPr lang="ru-RU"/>
              <a:t>Потребительские отношения некоторых родителей</a:t>
            </a:r>
            <a:endParaRPr lang="ru-RU"/>
          </a:p>
          <a:p>
            <a:pPr>
              <a:defRPr/>
            </a:pPr>
            <a:r>
              <a:rPr lang="ru-RU"/>
              <a:t>Родители 90х годов.</a:t>
            </a:r>
            <a:endParaRPr lang="ru-RU"/>
          </a:p>
          <a:p>
            <a:pPr>
              <a:defRPr/>
            </a:pPr>
            <a:r>
              <a:rPr lang="ru-RU"/>
              <a:t>Отсутствие единых требований для всех корпусов и неосведомленность граждан приехавших из других стран</a:t>
            </a:r>
            <a:endParaRPr lang="ru-RU"/>
          </a:p>
          <a:p>
            <a:pPr>
              <a:defRPr/>
            </a:pPr>
            <a:r>
              <a:rPr lang="ru-RU"/>
              <a:t>Разность взглядов, подходов, завышенные амбиции некоторых участников образовательного процесса</a:t>
            </a:r>
            <a:endParaRPr lang="ru-RU"/>
          </a:p>
          <a:p>
            <a:pPr>
              <a:defRPr/>
            </a:pPr>
            <a:r>
              <a:rPr lang="ru-RU"/>
              <a:t>Доброжелательные отношения</a:t>
            </a:r>
            <a:endParaRPr lang="ru-RU"/>
          </a:p>
          <a:p>
            <a:pPr>
              <a:defRPr/>
            </a:pPr>
            <a:r>
              <a:rPr lang="ru-RU"/>
              <a:t>Неумение находить компромисс</a:t>
            </a:r>
            <a:endParaRPr lang="ru-RU"/>
          </a:p>
          <a:p>
            <a:pPr>
              <a:defRPr/>
            </a:pPr>
            <a:r>
              <a:rPr lang="ru-RU"/>
              <a:t>Личные разногласия</a:t>
            </a:r>
            <a:endParaRPr lang="ru-RU"/>
          </a:p>
          <a:p>
            <a:pPr>
              <a:defRPr/>
            </a:pPr>
            <a:r>
              <a:rPr lang="ru-RU"/>
              <a:t>Интересы,привычки</a:t>
            </a:r>
            <a:endParaRPr lang="ru-RU"/>
          </a:p>
          <a:p>
            <a:pPr>
              <a:defRPr/>
            </a:pPr>
            <a:r>
              <a:rPr lang="ru-RU"/>
              <a:t>Общая культура всех взрослых участников процесса</a:t>
            </a:r>
            <a:endParaRPr lang="ru-RU"/>
          </a:p>
          <a:p>
            <a:pPr>
              <a:defRPr/>
            </a:pPr>
            <a:r>
              <a:rPr lang="ru-RU"/>
              <a:t>Возможно недопонимание людей</a:t>
            </a:r>
            <a:endParaRPr lang="ru-RU"/>
          </a:p>
          <a:p>
            <a:pPr>
              <a:defRPr/>
            </a:pPr>
            <a:r>
              <a:rPr lang="ru-RU"/>
              <a:t>Иногда отсутствие взаимопонимания</a:t>
            </a:r>
            <a:endParaRPr lang="ru-RU"/>
          </a:p>
          <a:p>
            <a:pPr>
              <a:defRPr/>
            </a:pPr>
            <a:r>
              <a:rPr lang="ru-RU"/>
              <a:t>Недопонимание</a:t>
            </a:r>
            <a:endParaRPr lang="ru-RU"/>
          </a:p>
          <a:p>
            <a:pPr>
              <a:defRPr/>
            </a:pPr>
            <a:r>
              <a:rPr lang="ru-RU"/>
              <a:t>Зависть</a:t>
            </a:r>
            <a:endParaRPr lang="ru-RU"/>
          </a:p>
          <a:p>
            <a:pPr>
              <a:defRPr/>
            </a:pPr>
            <a:r>
              <a:rPr lang="ru-RU"/>
              <a:t>Взаимоотношения с воспитателями, а так же с некоторыми родителями</a:t>
            </a:r>
            <a:endParaRPr lang="ru-RU"/>
          </a:p>
          <a:p>
            <a:pPr>
              <a:defRPr/>
            </a:pPr>
            <a:r>
              <a:rPr lang="ru-RU"/>
              <a:t>Психологическая неготовность ребёнка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100% педагогов опирается в своей работе на Положение о нормах профессиональной этики педагогических работников ДОУ?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% педагогов считает, что права соблюдаются в отношении педагогов %, родителей %, воспитанников %, администрации.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50% педагогов оценили качество образования, предоставляемого ДОУ на высоком уровне, 36,4 %, среднем,  13,6%, затруднились ответить на данный вопрос</a:t>
            </a:r>
            <a:endParaRPr lang="ru-RU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Отстраненность членов педагогического коллектива, недовольство между корпусами	</a:t>
            </a:r>
            <a:endParaRPr lang="zh-CN"/>
          </a:p>
          <a:p>
            <a:pPr>
              <a:defRPr/>
            </a:pPr>
            <a:r>
              <a:rPr lang="zh-CN"/>
              <a:t>Беседы о причинах недовольства, назначение руководителями проблемных групп представителей от разных корпусов</a:t>
            </a:r>
            <a:endParaRPr lang="zh-CN"/>
          </a:p>
          <a:p>
            <a:pPr>
              <a:defRPr/>
            </a:pPr>
            <a:endParaRPr lang="zh-CN"/>
          </a:p>
          <a:p>
            <a:pPr>
              <a:defRPr/>
            </a:pPr>
            <a:r>
              <a:rPr lang="zh-CN"/>
              <a:t>Отсутствие взаимопонимания между родителями разных национальностей	</a:t>
            </a:r>
            <a:endParaRPr lang="zh-CN"/>
          </a:p>
          <a:p>
            <a:pPr>
              <a:defRPr/>
            </a:pPr>
            <a:r>
              <a:rPr lang="zh-CN"/>
              <a:t>Установление единых требований, налаживание коммуникации с представителями национальных диаспор</a:t>
            </a:r>
            <a:endParaRPr lang="zh-CN"/>
          </a:p>
          <a:p>
            <a:pPr>
              <a:defRPr/>
            </a:pPr>
            <a:endParaRPr lang="zh-CN"/>
          </a:p>
          <a:p>
            <a:pPr>
              <a:defRPr/>
            </a:pPr>
            <a:r>
              <a:rPr lang="zh-CN"/>
              <a:t>Отказ родителей от сотрудничества	</a:t>
            </a:r>
            <a:endParaRPr lang="zh-CN"/>
          </a:p>
          <a:p>
            <a:pPr>
              <a:defRPr/>
            </a:pPr>
            <a:r>
              <a:rPr lang="zh-CN"/>
              <a:t>Беседы с родителями, консультации, просветительская работа о важности активного участия в жизни детей</a:t>
            </a:r>
            <a:endParaRPr lang="zh-CN"/>
          </a:p>
          <a:p>
            <a:pPr>
              <a:defRPr/>
            </a:pPr>
            <a:endParaRPr lang="zh-CN"/>
          </a:p>
          <a:p>
            <a:pPr>
              <a:defRPr/>
            </a:pPr>
            <a:r>
              <a:rPr lang="zh-CN"/>
              <a:t>Разный уклад жизни учреждений	</a:t>
            </a:r>
            <a:endParaRPr lang="zh-CN"/>
          </a:p>
          <a:p>
            <a:pPr>
              <a:defRPr/>
            </a:pPr>
            <a:r>
              <a:rPr lang="zh-CN"/>
              <a:t>Организация работы по одному плану, четкое отслеживание его выполнения коллективами всех корпусов</a:t>
            </a: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57DB20-2E87-4E5B-9441-63DB909E25DD}" type="slidenum">
              <a:rPr lang="zh-CN"/>
              <a:t/>
            </a:fld>
            <a:endParaRPr lang="zh-CN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 lang="en-US" sz="800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 lang="en-US" sz="800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800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8" y="0"/>
            <a:ext cx="1216946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8" y="0"/>
            <a:ext cx="1216946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title" hasCustomPrompt="1"/>
          </p:nvPr>
        </p:nvSpPr>
        <p:spPr bwMode="auto">
          <a:xfrm>
            <a:off x="1246463" y="149676"/>
            <a:ext cx="9153416" cy="59495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spc="600">
                <a:solidFill>
                  <a:schemeClr val="accent1"/>
                </a:solidFill>
                <a:latin typeface="Calibri"/>
                <a:ea typeface="Calibri"/>
              </a:defRPr>
            </a:lvl1pPr>
          </a:lstStyle>
          <a:p>
            <a:pPr>
              <a:defRPr/>
            </a:pPr>
            <a:r>
              <a:rPr lang="zh-CN"/>
              <a:t>标题</a:t>
            </a:r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4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29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C56813-38C2-4499-808B-B6D1D7C3D243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1EEA383-AE0A-4FDD-8879-25B709651B2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dou120.ru/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dou120.ru/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madou120.ru/?page_id=1055" TargetMode="External"/><Relationship Id="rId3" Type="http://schemas.openxmlformats.org/officeDocument/2006/relationships/hyperlink" Target="http://madou120.ru/wp-content/uploads/2022/10/&#1088;&#1077;&#1075;&#1083;&#1072;&#1084;&#1077;&#1085;&#1090;-&#1088;&#1072;&#1073;&#1086;&#1090;&#1099;-&#1089;-&#1086;&#1073;&#1088;&#1072;&#1097;&#1077;&#1085;&#1080;&#1103;&#1084;&#1080;-&#1075;&#1088;&#1072;&#1078;&#1076;&#1072;&#1085;.pdf " TargetMode="External"/><Relationship Id="rId4" Type="http://schemas.openxmlformats.org/officeDocument/2006/relationships/hyperlink" Target="http://madou120.ru" TargetMode="External"/><Relationship Id="rId5" Type="http://schemas.openxmlformats.org/officeDocument/2006/relationships/hyperlink" Target="http://madou120.ru/?page_id=4955" TargetMode="External"/><Relationship Id="rId6" Type="http://schemas.openxmlformats.org/officeDocument/2006/relationships/hyperlink" Target="http://madou120.ru/?page_id=4957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 bwMode="auto">
          <a:xfrm>
            <a:off x="3370579" y="2452370"/>
            <a:ext cx="5809615" cy="119888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Дом Добра</a:t>
            </a:r>
            <a:endParaRPr lang="ru-RU" sz="72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775160" y="4178932"/>
            <a:ext cx="540488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200" spc="600">
                <a:solidFill>
                  <a:schemeClr val="accent2"/>
                </a:solidFill>
                <a:latin typeface="Calibri"/>
                <a:ea typeface="Calibri"/>
              </a:rPr>
              <a:t>МАДОУ </a:t>
            </a:r>
            <a:endParaRPr lang="ru-RU" sz="1200" spc="600">
              <a:solidFill>
                <a:schemeClr val="accent2"/>
              </a:solidFill>
              <a:latin typeface="Calibri"/>
              <a:ea typeface="Calibri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200" spc="600">
                <a:solidFill>
                  <a:schemeClr val="accent2"/>
                </a:solidFill>
                <a:latin typeface="Calibri"/>
                <a:ea typeface="Calibri"/>
              </a:rPr>
              <a:t>«Детский сад №120» </a:t>
            </a:r>
            <a:endParaRPr lang="ru-RU" sz="1200" spc="600">
              <a:solidFill>
                <a:schemeClr val="accent2"/>
              </a:solidFill>
              <a:latin typeface="Calibri"/>
              <a:ea typeface="Calibri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200" spc="600">
                <a:solidFill>
                  <a:schemeClr val="accent2"/>
                </a:solidFill>
                <a:latin typeface="Calibri"/>
                <a:ea typeface="Calibri"/>
              </a:rPr>
              <a:t>г.Перми</a:t>
            </a:r>
            <a:endParaRPr lang="ru-RU" sz="1200" spc="600">
              <a:solidFill>
                <a:schemeClr val="accent2"/>
              </a:solidFill>
              <a:latin typeface="Calibri"/>
              <a:ea typeface="Calibri"/>
            </a:endParaRPr>
          </a:p>
          <a:p>
            <a:pPr algn="ctr">
              <a:lnSpc>
                <a:spcPct val="150000"/>
              </a:lnSpc>
              <a:defRPr/>
            </a:pPr>
            <a:endParaRPr lang="ru-RU" sz="1200" spc="60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矩形: 剪去对角 45"/>
          <p:cNvSpPr/>
          <p:nvPr/>
        </p:nvSpPr>
        <p:spPr bwMode="auto">
          <a:xfrm>
            <a:off x="5139466" y="5493377"/>
            <a:ext cx="2338798" cy="404623"/>
          </a:xfrm>
          <a:prstGeom prst="snip2DiagRect">
            <a:avLst>
              <a:gd name="adj1" fmla="val 0"/>
              <a:gd name="adj2" fmla="val 16667"/>
            </a:avLst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>
                <a:ea typeface="Calibri"/>
                <a:cs typeface="Calibri"/>
              </a:rPr>
              <a:t>2024</a:t>
            </a:r>
            <a:endParaRPr lang="ru-RU" sz="1600">
              <a:ea typeface="Calibri"/>
              <a:cs typeface="Calibri"/>
            </a:endParaRPr>
          </a:p>
        </p:txBody>
      </p:sp>
      <p:sp>
        <p:nvSpPr>
          <p:cNvPr id="5" name="Текстовое поле 4"/>
          <p:cNvSpPr txBox="1"/>
          <p:nvPr/>
        </p:nvSpPr>
        <p:spPr bwMode="auto">
          <a:xfrm>
            <a:off x="5383530" y="1279525"/>
            <a:ext cx="2094865" cy="64515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ru-RU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Делай добро - </a:t>
            </a:r>
            <a:endParaRPr lang="ru-RU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ru-RU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это так приятно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  <a:spcAft>
                <a:spcPts val="300"/>
              </a:spcAft>
              <a:defRPr/>
            </a:pPr>
            <a:r>
              <a:rPr lang="ru-RU" sz="3600" b="1">
                <a:latin typeface="Times New Roman"/>
                <a:ea typeface="Times New Roman"/>
                <a:cs typeface="Times New Roman"/>
              </a:rPr>
              <a:t>Проблема Цель и задачи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675745" y="1930478"/>
            <a:ext cx="4185623" cy="576262"/>
          </a:xfrm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Проблема: </a:t>
            </a:r>
            <a:endParaRPr lang="ru-RU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 bwMode="auto"/>
        <p:txBody>
          <a:bodyPr>
            <a:normAutofit lnSpcReduction="20000"/>
          </a:bodyPr>
          <a:lstStyle/>
          <a:p>
            <a:pPr>
              <a:lnSpc>
                <a:spcPct val="114999"/>
              </a:lnSpc>
              <a:spcBef>
                <a:spcPts val="1200"/>
              </a:spcBef>
              <a:spcAft>
                <a:spcPts val="300"/>
              </a:spcAft>
              <a:defRPr/>
            </a:pPr>
            <a:r>
              <a:rPr lang="ru-RU" sz="2000" b="1">
                <a:latin typeface="Times New Roman"/>
                <a:ea typeface="Times New Roman"/>
                <a:cs typeface="Times New Roman"/>
              </a:rPr>
              <a:t>Низкая результативность работы в ДОУ по профилактике конфликтных ситуаций</a:t>
            </a:r>
            <a:r>
              <a:rPr lang="ru-RU" sz="2000" b="1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000" b="1">
                <a:latin typeface="Times New Roman"/>
                <a:ea typeface="Calibri"/>
              </a:rPr>
              <a:t>Цель: </a:t>
            </a:r>
            <a:r>
              <a:rPr lang="ru-RU" sz="2000">
                <a:latin typeface="Times New Roman"/>
                <a:ea typeface="Calibri"/>
                <a:cs typeface="Times New Roman"/>
              </a:rPr>
              <a:t>Разработка  системы профилактики и разрешения конфликтных ситуаций в образовательном пространстве на основе толерантности и мирного урегулирования противоречий.</a:t>
            </a:r>
            <a:endParaRPr lang="ru-RU" sz="20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1644728"/>
            <a:ext cx="4185618" cy="576262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Задачи</a:t>
            </a:r>
            <a:r>
              <a:rPr lang="ru-RU" b="1">
                <a:latin typeface="Times New Roman"/>
                <a:cs typeface="Times New Roman"/>
              </a:rPr>
              <a:t>: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 bwMode="auto">
          <a:xfrm>
            <a:off x="5088255" y="2375535"/>
            <a:ext cx="4471670" cy="39884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>
                <a:latin typeface="Trebuchet MS"/>
                <a:cs typeface="Trebuchet MS"/>
              </a:rPr>
              <a:t>Провести проблемный анализ с привлечение педагогического коллектива, воспитанников и родителей (законных представителей);</a:t>
            </a:r>
            <a:endParaRPr lang="ru-RU" sz="1200">
              <a:latin typeface="Trebuchet MS"/>
              <a:cs typeface="Trebuchet MS"/>
            </a:endParaRPr>
          </a:p>
          <a:p>
            <a:pPr>
              <a:defRPr/>
            </a:pPr>
            <a:r>
              <a:rPr lang="ru-RU" sz="1200">
                <a:latin typeface="Trebuchet MS"/>
                <a:cs typeface="Trebuchet MS"/>
              </a:rPr>
              <a:t>Пересмотреть ЛНА о профессиональной этике работников ДОУ в соответствие с концепцией ШДО</a:t>
            </a:r>
            <a:endParaRPr lang="ru-RU" sz="1200">
              <a:latin typeface="Trebuchet MS"/>
              <a:cs typeface="Trebuchet MS"/>
            </a:endParaRPr>
          </a:p>
          <a:p>
            <a:pPr>
              <a:defRPr/>
            </a:pPr>
            <a:r>
              <a:rPr lang="ru-RU" sz="1200">
                <a:latin typeface="Trebuchet MS"/>
                <a:cs typeface="Trebuchet MS"/>
              </a:rPr>
              <a:t>Повысить профессиональную компетентность педагогов детского сада для профилактики конфликтных ситуаций ;</a:t>
            </a:r>
            <a:endParaRPr lang="ru-RU" sz="1200">
              <a:latin typeface="Trebuchet MS"/>
              <a:cs typeface="Trebuchet MS"/>
            </a:endParaRPr>
          </a:p>
          <a:p>
            <a:pPr>
              <a:defRPr/>
            </a:pPr>
            <a:r>
              <a:rPr lang="ru-RU" sz="1200">
                <a:latin typeface="Trebuchet MS"/>
                <a:cs typeface="Trebuchet MS"/>
              </a:rPr>
              <a:t>Внедрить в работу педагогов положительные практики взаимодействия педагогов друг с другом, с родителями</a:t>
            </a:r>
            <a:endParaRPr lang="ru-RU" sz="1200">
              <a:latin typeface="Trebuchet MS"/>
              <a:cs typeface="Trebuchet MS"/>
            </a:endParaRPr>
          </a:p>
          <a:p>
            <a:pPr>
              <a:defRPr/>
            </a:pPr>
            <a:r>
              <a:rPr lang="ru-RU" sz="1200">
                <a:latin typeface="Trebuchet MS"/>
                <a:cs typeface="Trebuchet MS"/>
              </a:rPr>
              <a:t>Обобщить опыт работы педагогов по доброжелательному взаимодействию с родителями воспитанников</a:t>
            </a:r>
            <a:endParaRPr lang="ru-RU" sz="1200">
              <a:latin typeface="Trebuchet MS"/>
              <a:cs typeface="Trebuchet MS"/>
            </a:endParaRPr>
          </a:p>
          <a:p>
            <a:pPr>
              <a:defRPr/>
            </a:pPr>
            <a:r>
              <a:rPr lang="ru-RU" sz="1200">
                <a:latin typeface="Trebuchet MS"/>
                <a:cs typeface="Trebuchet MS"/>
              </a:rPr>
              <a:t>Внедрить программу по социально-коммуникативному развитию  детей старшего дошкольного возраста  «Правила успеха»</a:t>
            </a:r>
            <a:endParaRPr lang="ru-RU" sz="1200">
              <a:latin typeface="Trebuchet MS"/>
              <a:cs typeface="Trebuchet MS"/>
            </a:endParaRPr>
          </a:p>
          <a:p>
            <a:pPr>
              <a:defRPr/>
            </a:pPr>
            <a:endParaRPr lang="ru-RU" sz="1200">
              <a:latin typeface="Trebuchet MS"/>
              <a:cs typeface="Trebuchet M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02908" y="3897"/>
            <a:ext cx="1920406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 bwMode="auto">
          <a:xfrm>
            <a:off x="-230505" y="2286635"/>
            <a:ext cx="4705985" cy="1337310"/>
          </a:xfrm>
          <a:prstGeom prst="ellipse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/>
                </a:solidFill>
                <a:ea typeface="Calibri"/>
                <a:cs typeface="Calibri"/>
              </a:rPr>
              <a:t>Данные</a:t>
            </a:r>
            <a:endParaRPr lang="ru-RU" sz="3600" b="1">
              <a:solidFill>
                <a:schemeClr val="accent1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ru-RU" sz="3600" b="1">
                <a:solidFill>
                  <a:schemeClr val="accent1"/>
                </a:solidFill>
                <a:ea typeface="Calibri"/>
                <a:cs typeface="Calibri"/>
              </a:rPr>
              <a:t> исследования:</a:t>
            </a:r>
            <a:endParaRPr lang="ru-RU" sz="3600" b="1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9" name="Текстовое поле 8"/>
          <p:cNvSpPr txBox="1"/>
          <p:nvPr/>
        </p:nvSpPr>
        <p:spPr bwMode="auto">
          <a:xfrm>
            <a:off x="3684905" y="572135"/>
            <a:ext cx="7930515" cy="5895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ru-RU"/>
              <a:t>(75 %) считают, что детский сад можно назвать Школой доброжелательного отношения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Среди причин, мешающих установлению доброжелательных отношений между всеми участниками образовательных отношений в ДОУ 20,4% ответили, что ничего не мешает. </a:t>
            </a:r>
            <a:r>
              <a:rPr lang="ru-RU"/>
              <a:t>Затруднились ответить - 5%.</a:t>
            </a:r>
            <a:endParaRPr lang="ru-RU"/>
          </a:p>
          <a:p>
            <a:pPr>
              <a:defRPr/>
            </a:pPr>
            <a:r>
              <a:rPr lang="ru-RU"/>
              <a:t> Остальные педагоги (</a:t>
            </a:r>
            <a:r>
              <a:rPr lang="ru-RU"/>
              <a:t>74,6%)</a:t>
            </a:r>
            <a:r>
              <a:rPr lang="ru-RU"/>
              <a:t> обозначили следующие причины :</a:t>
            </a:r>
            <a:endParaRPr lang="ru-RU"/>
          </a:p>
          <a:p>
            <a:pPr>
              <a:defRPr/>
            </a:pPr>
            <a:r>
              <a:rPr lang="ru-RU"/>
              <a:t> </a:t>
            </a:r>
            <a:endParaRPr lang="ru-RU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Доминирование и не выслушивание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Сложно сказать, может быть лучше слышать друг друга и прощать....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Высокомерие,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Потребительские отношения некоторых родителей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Родители 90х годов.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Отсутствие единых требований для всех корпусов и неосведомленность граждан приехавших из других стран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Разность взглядов, подходов, завышенные амбиции некоторых участников образовательного процесса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Неумение находить компромисс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Личные разногласия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Интересы,привычки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Общая культура всех взрослых участников процесса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Возможно недопонимание людей</a:t>
            </a:r>
            <a:endParaRPr lang="ru-RU" sz="1400"/>
          </a:p>
          <a:p>
            <a:pPr marL="842010" indent="-228600">
              <a:buFont typeface="Arial"/>
              <a:buChar char="•"/>
              <a:defRPr/>
            </a:pPr>
            <a:r>
              <a:rPr lang="ru-RU" sz="1400"/>
              <a:t>Иногда отсутствие взаимопонимания</a:t>
            </a:r>
            <a:endParaRPr lang="ru-RU" sz="1400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334" y="214489"/>
            <a:ext cx="8596668" cy="801511"/>
          </a:xfrm>
        </p:spPr>
        <p:txBody>
          <a:bodyPr/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Механизмы 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353695" y="869315"/>
            <a:ext cx="8822055" cy="5284470"/>
          </a:xfrm>
        </p:spPr>
        <p:txBody>
          <a:bodyPr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 b="1">
                <a:latin typeface="Times New Roman"/>
                <a:cs typeface="Times New Roman"/>
              </a:rPr>
              <a:t>В обновленной системе предусмотреть:</a:t>
            </a:r>
            <a:endParaRPr lang="ru-RU" sz="1700" b="1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Внутриорганизационный регламент профилактики и разрешения конфликтных ситуаций;</a:t>
            </a:r>
            <a:endParaRPr lang="ru-RU" sz="1700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Использование инструментария при проведении внутреннего мониторинга психологической безопасности воспитанников и отношений между участниками  образовательного процесса ( начального, промежуточного, итогового);</a:t>
            </a:r>
            <a:endParaRPr lang="ru-RU" sz="1700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Индивидуальный маршрут педагогов по повышению профессионального уровня;</a:t>
            </a:r>
            <a:endParaRPr lang="ru-RU" sz="1700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Формирование и использование  методических кейсов – проблемных ситуаций,  медиативных  бесед;</a:t>
            </a:r>
            <a:endParaRPr lang="ru-RU" sz="1700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Сетевое взаимодействие в вопросах комплексного сопровождения семей с миграционной историей;</a:t>
            </a:r>
            <a:endParaRPr lang="ru-RU" sz="1700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Создание уровней и каналов коммуникации в ДОУ, включая ситуации жалоб и конфликтов;</a:t>
            </a:r>
            <a:endParaRPr lang="ru-RU" sz="1700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Доступность информационной образовательной среды в ресурсе «обратной связи» и работы с ним;</a:t>
            </a:r>
            <a:endParaRPr lang="ru-RU" sz="1700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Создание психологической службы в ДОУ и усиление ее координирующей роли;</a:t>
            </a:r>
            <a:endParaRPr lang="ru-RU" sz="1700">
              <a:latin typeface="Times New Roman"/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	Внесение изменений в локально нормативные акты ДОУ.</a:t>
            </a:r>
            <a:endParaRPr lang="ru-RU" sz="1700">
              <a:latin typeface="Times New Roman"/>
              <a:cs typeface="Times New Roman"/>
            </a:endParaRPr>
          </a:p>
        </p:txBody>
      </p:sp>
      <p:pic>
        <p:nvPicPr>
          <p:cNvPr id="6" name="Рисунок 5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70067" y="8467"/>
            <a:ext cx="1921932" cy="1921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0" y="969645"/>
            <a:ext cx="8596630" cy="5577205"/>
          </a:xfrm>
        </p:spPr>
        <p:txBody>
          <a:bodyPr>
            <a:noAutofit/>
          </a:bodyPr>
          <a:lstStyle/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700">
                <a:latin typeface="Times New Roman"/>
                <a:cs typeface="Times New Roman"/>
              </a:rPr>
              <a:t>–</a:t>
            </a:r>
            <a:r>
              <a:rPr lang="ru-RU" sz="1600">
                <a:latin typeface="Times New Roman"/>
                <a:cs typeface="Times New Roman"/>
              </a:rPr>
              <a:t>	К 01.02.2024 году разработан внутриорганизационный регламент профилактики и разрешения конфликтных ситуаций;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Организован начальный, промежуточный – до 01.06.2024, итоговый до 01.12.2024 года внутренний мониторинг психологической безопасности воспитанников и отношений между участниками  образовательного процесса 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К  01.03.2024 разработан индивидуальный маршрут педагога по повышению социально-психологической компетентности;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 К   20.02.2024 года сформированы методических кейсы – проблемных ситуаций,  медиативных  бесед;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К  01.12.2024 года 100%   воспитанников старшего дошкольного возраста  приняли участие в медиативных беседах, проблемных ситуациях;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К 01.04.2024 году разработан алгоритм взаимодействия  с семьями, имеющими миграционную историю;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К 01.09.2024 году создана команда медиаторов, прошедших обучение;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До 01.03.2024 года обновлена нормативно-правовая база ДОУ( в том числе разработана модель корпоративной культуры холдинга);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До 01.06.2024 года внедрена в работу с детьми старшего дошкольного возраста программа «Правила успеха»;</a:t>
            </a:r>
            <a:endParaRPr lang="ru-RU" sz="1600">
              <a:latin typeface="Times New Roman"/>
              <a:cs typeface="Times New Roman"/>
            </a:endParaRPr>
          </a:p>
          <a:p>
            <a:pPr marL="800100" lvl="2" indent="0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–	До 01.04.2024 систематизирована деятельность административной команды</a:t>
            </a:r>
            <a:endParaRPr lang="ru-RU" sz="160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961718" y="173545"/>
            <a:ext cx="572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1"/>
                </a:solidFill>
                <a:latin typeface="Times New Roman"/>
                <a:ea typeface="Calibri"/>
              </a:rPr>
              <a:t>Ожидаемые результаты</a:t>
            </a:r>
            <a:endParaRPr lang="ru-RU" sz="360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70067" y="8467"/>
            <a:ext cx="1921932" cy="1921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80" name="Oval 10"/>
          <p:cNvSpPr>
            <a:spLocks noChangeArrowheads="1"/>
          </p:cNvSpPr>
          <p:nvPr/>
        </p:nvSpPr>
        <p:spPr bwMode="auto">
          <a:xfrm>
            <a:off x="643255" y="1232535"/>
            <a:ext cx="2457450" cy="2371090"/>
          </a:xfrm>
          <a:prstGeom prst="snip1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sz="2400">
              <a:latin typeface="Arial"/>
              <a:ea typeface="Calibri"/>
              <a:cs typeface="Calibri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/>
              <a:t>Риски</a:t>
            </a:r>
            <a:br>
              <a:rPr lang="zh-CN" sz="4400"/>
            </a:br>
            <a:endParaRPr lang="zh-CN" sz="4400"/>
          </a:p>
        </p:txBody>
      </p:sp>
      <p:sp>
        <p:nvSpPr>
          <p:cNvPr id="4" name="Текстовое поле 3"/>
          <p:cNvSpPr txBox="1"/>
          <p:nvPr/>
        </p:nvSpPr>
        <p:spPr bwMode="auto">
          <a:xfrm>
            <a:off x="654050" y="1803400"/>
            <a:ext cx="2273935" cy="1758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20000"/>
              </a:lnSpc>
              <a:defRPr/>
            </a:pPr>
            <a:r>
              <a:rPr lang="zh-CN" sz="1600">
                <a:latin typeface="Arial"/>
                <a:cs typeface="Arial"/>
              </a:rPr>
              <a:t>Отстраненность членов педагогического коллектива</a:t>
            </a:r>
            <a:endParaRPr lang="zh-CN" sz="1600">
              <a:latin typeface="Arial"/>
              <a:cs typeface="Arial"/>
            </a:endParaRPr>
          </a:p>
        </p:txBody>
      </p:sp>
      <p:sp>
        <p:nvSpPr>
          <p:cNvPr id="11" name="Текстовое поле 10"/>
          <p:cNvSpPr txBox="1"/>
          <p:nvPr/>
        </p:nvSpPr>
        <p:spPr bwMode="auto">
          <a:xfrm>
            <a:off x="675005" y="4057650"/>
            <a:ext cx="2442845" cy="20300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>
              <a:defRPr/>
            </a:pPr>
            <a:r>
              <a:rPr lang="zh-CN"/>
              <a:t>Беседы о причинах недовольства, назначение руководителями проблемных групп представителей от разных корпусов</a:t>
            </a:r>
            <a:endParaRPr lang="zh-CN"/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1552575" y="3562350"/>
            <a:ext cx="514350" cy="4953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ru-RU"/>
          </a:p>
        </p:txBody>
      </p:sp>
      <p:sp>
        <p:nvSpPr>
          <p:cNvPr id="7187" name="Oval 31"/>
          <p:cNvSpPr>
            <a:spLocks noChangeArrowheads="1"/>
          </p:cNvSpPr>
          <p:nvPr/>
        </p:nvSpPr>
        <p:spPr bwMode="auto">
          <a:xfrm>
            <a:off x="6365875" y="1232535"/>
            <a:ext cx="2416810" cy="2371090"/>
          </a:xfrm>
          <a:prstGeom prst="snip1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chemeClr val="accent1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sz="2400">
              <a:latin typeface="Arial"/>
              <a:ea typeface="Calibri"/>
              <a:cs typeface="Calibri"/>
            </a:endParaRPr>
          </a:p>
        </p:txBody>
      </p:sp>
      <p:sp>
        <p:nvSpPr>
          <p:cNvPr id="8" name="Текстовое поле 7"/>
          <p:cNvSpPr txBox="1"/>
          <p:nvPr/>
        </p:nvSpPr>
        <p:spPr bwMode="auto">
          <a:xfrm>
            <a:off x="6518275" y="1642110"/>
            <a:ext cx="2264410" cy="1920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defRPr/>
            </a:pPr>
            <a:r>
              <a:rPr lang="zh-CN"/>
              <a:t>Отсутствие</a:t>
            </a:r>
            <a:r>
              <a:rPr lang="ru-RU"/>
              <a:t> </a:t>
            </a:r>
            <a:r>
              <a:rPr lang="zh-CN"/>
              <a:t>взаимопонимания между родителями разных национальностей</a:t>
            </a:r>
            <a:endParaRPr lang="ru-RU"/>
          </a:p>
        </p:txBody>
      </p:sp>
      <p:sp>
        <p:nvSpPr>
          <p:cNvPr id="12" name="Текстовое поле 11"/>
          <p:cNvSpPr txBox="1"/>
          <p:nvPr/>
        </p:nvSpPr>
        <p:spPr bwMode="auto">
          <a:xfrm>
            <a:off x="6418580" y="3957955"/>
            <a:ext cx="2454274" cy="20300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>
              <a:defRPr/>
            </a:pPr>
            <a:r>
              <a:rPr lang="zh-CN"/>
              <a:t>Установление единых требований, налаживание коммуникации с представителями национальных диаспор</a:t>
            </a:r>
            <a:endParaRPr lang="zh-CN"/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7320914" y="3462654"/>
            <a:ext cx="514350" cy="4953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endParaRPr lang="ru-RU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9305290" y="1245235"/>
            <a:ext cx="2386330" cy="4247515"/>
            <a:chOff x="9664" y="2118"/>
            <a:chExt cx="3818" cy="6689"/>
          </a:xfrm>
        </p:grpSpPr>
        <p:sp>
          <p:nvSpPr>
            <p:cNvPr id="9" name="Oval 31"/>
            <p:cNvSpPr>
              <a:spLocks noChangeArrowheads="1"/>
            </p:cNvSpPr>
            <p:nvPr/>
          </p:nvSpPr>
          <p:spPr bwMode="auto">
            <a:xfrm>
              <a:off x="9664" y="2118"/>
              <a:ext cx="3806" cy="3733"/>
            </a:xfrm>
            <a:prstGeom prst="snip1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 w="9525"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txBody>
            <a:bodyPr wrap="none" anchor="ctr"/>
            <a:p>
              <a:pPr algn="l">
                <a:defRPr/>
              </a:pPr>
              <a:endParaRPr lang="zh-CN" sz="2400">
                <a:latin typeface="Arial"/>
                <a:ea typeface="Calibri"/>
                <a:cs typeface="Calibri"/>
              </a:endParaRPr>
            </a:p>
          </p:txBody>
        </p:sp>
        <p:sp>
          <p:nvSpPr>
            <p:cNvPr id="13" name="Текстовое поле 12"/>
            <p:cNvSpPr txBox="1"/>
            <p:nvPr/>
          </p:nvSpPr>
          <p:spPr bwMode="auto">
            <a:xfrm>
              <a:off x="9953" y="2840"/>
              <a:ext cx="3120" cy="21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>
                <a:defRPr/>
              </a:pPr>
              <a:r>
                <a:rPr lang="zh-CN"/>
                <a:t>Отказ родителей от сотрудничества</a:t>
              </a:r>
              <a:endParaRPr lang="zh-CN"/>
            </a:p>
          </p:txBody>
        </p:sp>
        <p:sp>
          <p:nvSpPr>
            <p:cNvPr id="14" name="Текстовое поле 13"/>
            <p:cNvSpPr txBox="1"/>
            <p:nvPr/>
          </p:nvSpPr>
          <p:spPr bwMode="auto">
            <a:xfrm>
              <a:off x="9672" y="6482"/>
              <a:ext cx="3810" cy="232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p>
              <a:pPr algn="l">
                <a:defRPr/>
              </a:pPr>
              <a:r>
                <a:rPr lang="zh-CN"/>
                <a:t>Беседы с родителями, консультации, просветительская работа</a:t>
              </a:r>
              <a:endParaRPr lang="zh-CN"/>
            </a:p>
          </p:txBody>
        </p:sp>
        <p:sp>
          <p:nvSpPr>
            <p:cNvPr id="19" name="Стрелка вниз 18"/>
            <p:cNvSpPr/>
            <p:nvPr/>
          </p:nvSpPr>
          <p:spPr bwMode="auto">
            <a:xfrm>
              <a:off x="11102" y="5610"/>
              <a:ext cx="810" cy="780"/>
            </a:xfrm>
            <a:prstGeom prst="down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3576320" y="1186815"/>
            <a:ext cx="2419350" cy="4935220"/>
            <a:chOff x="13945" y="2118"/>
            <a:chExt cx="3810" cy="7772"/>
          </a:xfrm>
        </p:grpSpPr>
        <p:sp>
          <p:nvSpPr>
            <p:cNvPr id="10" name="Oval 31"/>
            <p:cNvSpPr>
              <a:spLocks noChangeArrowheads="1"/>
            </p:cNvSpPr>
            <p:nvPr/>
          </p:nvSpPr>
          <p:spPr bwMode="auto">
            <a:xfrm>
              <a:off x="13949" y="2118"/>
              <a:ext cx="3806" cy="3733"/>
            </a:xfrm>
            <a:prstGeom prst="snip1Rect">
              <a:avLst>
                <a:gd name="adj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 w="9525"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txBody>
            <a:bodyPr wrap="none" anchor="ctr"/>
            <a:p>
              <a:pPr algn="l">
                <a:defRPr/>
              </a:pPr>
              <a:endParaRPr lang="zh-CN">
                <a:latin typeface="Arial"/>
                <a:ea typeface="Calibri"/>
                <a:cs typeface="Calibri"/>
              </a:endParaRPr>
            </a:p>
          </p:txBody>
        </p:sp>
        <p:sp>
          <p:nvSpPr>
            <p:cNvPr id="15" name="Текстовое поле 14"/>
            <p:cNvSpPr txBox="1"/>
            <p:nvPr/>
          </p:nvSpPr>
          <p:spPr bwMode="auto">
            <a:xfrm>
              <a:off x="14069" y="3075"/>
              <a:ext cx="3400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defRPr/>
              </a:pPr>
              <a:r>
                <a:rPr lang="zh-CN"/>
                <a:t>Разный уклад жизни учреждений</a:t>
              </a:r>
              <a:endParaRPr lang="zh-CN">
                <a:latin typeface="Arial"/>
                <a:ea typeface="Calibri"/>
                <a:cs typeface="Calibri"/>
              </a:endParaRPr>
            </a:p>
            <a:p>
              <a:pPr algn="ctr">
                <a:defRPr/>
              </a:pPr>
              <a:endParaRPr lang="zh-CN">
                <a:latin typeface="Arial"/>
                <a:ea typeface="Calibri"/>
                <a:cs typeface="Calibri"/>
              </a:endParaRPr>
            </a:p>
          </p:txBody>
        </p:sp>
        <p:sp>
          <p:nvSpPr>
            <p:cNvPr id="16" name="Текстовое поле 15"/>
            <p:cNvSpPr txBox="1"/>
            <p:nvPr/>
          </p:nvSpPr>
          <p:spPr bwMode="auto">
            <a:xfrm>
              <a:off x="13945" y="6444"/>
              <a:ext cx="3754" cy="344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</p:spPr>
          <p:txBody>
            <a:bodyPr wrap="square" rtlCol="0">
              <a:noAutofit/>
            </a:bodyPr>
            <a:p>
              <a:pPr>
                <a:defRPr/>
              </a:pPr>
              <a:r>
                <a:rPr lang="zh-CN"/>
                <a:t>Организация работы по одному плану, четкое отслеживание его выполнения коллективами всех корпусов</a:t>
              </a:r>
              <a:endParaRPr lang="zh-CN"/>
            </a:p>
          </p:txBody>
        </p:sp>
        <p:sp>
          <p:nvSpPr>
            <p:cNvPr id="20" name="Стрелка вниз 19"/>
            <p:cNvSpPr/>
            <p:nvPr/>
          </p:nvSpPr>
          <p:spPr bwMode="auto">
            <a:xfrm>
              <a:off x="15362" y="5664"/>
              <a:ext cx="810" cy="780"/>
            </a:xfrm>
            <a:prstGeom prst="down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p>
            <a:pPr>
              <a:defRPr/>
            </a:pPr>
            <a:r>
              <a:rPr lang="ru-RU"/>
              <a:t>Механизм предупреждения конфликтов в МАДОУ «Детский сад № 120» г. Перми</a:t>
            </a:r>
            <a:endParaRPr lang="ru-RU"/>
          </a:p>
        </p:txBody>
      </p:sp>
      <p:graphicFrame>
        <p:nvGraphicFramePr>
          <p:cNvPr id="7" name="Замещающее содержимое 6"/>
          <p:cNvGraphicFramePr>
            <a:graphicFrameLocks xmlns:a="http://schemas.openxmlformats.org/drawingml/2006/main"/>
          </p:cNvGraphicFramePr>
          <p:nvPr>
            <p:ph sz="half" idx="2"/>
          </p:nvPr>
        </p:nvGraphicFramePr>
        <p:xfrm>
          <a:off x="504295" y="2203845"/>
          <a:ext cx="8794750" cy="36271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756535"/>
                <a:gridCol w="6038215"/>
              </a:tblGrid>
              <a:tr h="38100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заместитель заведующего, методист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Информируют руководителя о нарастающей напряженной ситуации в группах, коллективе, между родителями</a:t>
                      </a:r>
                      <a:endParaRPr lang="ru-RU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Заведующий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Лично обращается к сторонам конфликтной ситуации с целью выяснения причин, способствующих конфликту</a:t>
                      </a:r>
                      <a:endParaRPr lang="ru-RU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Заведующий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разрешает конфликт или готовит приказ о составе комиссии для проведения служебного расследования</a:t>
                      </a:r>
                      <a:endParaRPr lang="ru-RU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Комиссия в сооставе: психолог, социальный педагог, профсоюз, педагоги, представитель администрации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Организуетс служебное расследование</a:t>
                      </a:r>
                      <a:endParaRPr lang="ru-RU" sz="16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Комиссия</a:t>
                      </a:r>
                      <a:endParaRPr lang="ru-RU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/>
                        <a:t>Приглашает участников конфликта для урегулирования отношений</a:t>
                      </a:r>
                      <a:endParaRPr lang="ru-RU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5741034" y="2711450"/>
            <a:ext cx="5994400" cy="357949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000" spc="6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6000" spc="60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</a:t>
            </a:r>
            <a:endParaRPr lang="zh-CN" sz="6000" spc="60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lvl="0" algn="ctr">
              <a:spcBef>
                <a:spcPts val="0"/>
              </a:spcBef>
              <a:defRPr/>
            </a:pPr>
            <a:endParaRPr lang="zh-CN" sz="6000" spc="60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64770" y="2138045"/>
            <a:ext cx="3873500" cy="2204085"/>
          </a:xfrm>
          <a:prstGeom prst="ellipse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ru-RU" sz="5400" b="1">
                <a:solidFill>
                  <a:schemeClr val="accent1"/>
                </a:solidFill>
                <a:ea typeface="Calibri"/>
                <a:cs typeface="Calibri"/>
              </a:rPr>
              <a:t>сайт </a:t>
            </a:r>
            <a:endParaRPr lang="ru-RU" sz="6000" b="1">
              <a:solidFill>
                <a:schemeClr val="accent1"/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ru-RU" sz="5400" b="1">
                <a:solidFill>
                  <a:schemeClr val="accent1"/>
                </a:solidFill>
                <a:ea typeface="Calibri"/>
                <a:cs typeface="Calibri"/>
              </a:rPr>
              <a:t>ДОУ</a:t>
            </a:r>
            <a:endParaRPr lang="ru-RU" sz="5400" b="1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2" name="Текстовое поле 1"/>
          <p:cNvSpPr txBox="1"/>
          <p:nvPr/>
        </p:nvSpPr>
        <p:spPr bwMode="auto">
          <a:xfrm>
            <a:off x="5741034" y="2548890"/>
            <a:ext cx="6201410" cy="835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sz="2000" u="sng" spc="600">
                <a:solidFill>
                  <a:schemeClr val="accent1"/>
                </a:solidFill>
                <a:latin typeface="Calibri"/>
                <a:ea typeface="Calibri"/>
                <a:cs typeface="Calibri"/>
                <a:hlinkClick r:id="rId2" tooltip="http://madou120.ru/?page_id=1055"/>
              </a:rPr>
              <a:t>Задай вопрос руководителю образовательного учреждения</a:t>
            </a:r>
            <a:endParaRPr lang="zh-CN" sz="2000" spc="60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Текстовое поле 2"/>
          <p:cNvSpPr txBox="1"/>
          <p:nvPr/>
        </p:nvSpPr>
        <p:spPr bwMode="auto">
          <a:xfrm>
            <a:off x="5741034" y="1814195"/>
            <a:ext cx="4959350" cy="673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ru-RU" sz="2000" u="sng">
                <a:hlinkClick r:id="rId3" tooltip="http://madou120.ru/wp-content/uploads/2022/10/регламент-работы-с-обращениями-граждан.pdf "/>
              </a:rPr>
              <a:t>Регламент работы с обращениями граждан</a:t>
            </a:r>
            <a:endParaRPr lang="ru-RU" sz="2000"/>
          </a:p>
        </p:txBody>
      </p:sp>
      <p:sp>
        <p:nvSpPr>
          <p:cNvPr id="7" name="Текстовое поле 6"/>
          <p:cNvSpPr txBox="1"/>
          <p:nvPr/>
        </p:nvSpPr>
        <p:spPr bwMode="auto">
          <a:xfrm>
            <a:off x="5686425" y="937260"/>
            <a:ext cx="5549265" cy="654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ru-RU" sz="2400" u="sng">
                <a:hlinkClick r:id="rId4" tooltip="http://madou120.ru"/>
              </a:rPr>
              <a:t>МАДОУ "Детский сад №120"</a:t>
            </a:r>
            <a:r>
              <a:rPr lang="ru-RU" sz="2400"/>
              <a:t> </a:t>
            </a:r>
            <a:endParaRPr lang="ru-RU" sz="2400"/>
          </a:p>
        </p:txBody>
      </p:sp>
      <p:sp>
        <p:nvSpPr>
          <p:cNvPr id="8" name="Текстовое поле 7"/>
          <p:cNvSpPr txBox="1"/>
          <p:nvPr/>
        </p:nvSpPr>
        <p:spPr bwMode="auto">
          <a:xfrm>
            <a:off x="5741034" y="353695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ru-RU" sz="2000" u="sng">
                <a:hlinkClick r:id="rId5" tooltip="http://madou120.ru/?page_id=4955"/>
              </a:rPr>
              <a:t>часто задаваемые вопросы</a:t>
            </a:r>
            <a:endParaRPr lang="ru-RU" sz="2000"/>
          </a:p>
        </p:txBody>
      </p:sp>
      <p:sp>
        <p:nvSpPr>
          <p:cNvPr id="9" name="Текстовое поле 8"/>
          <p:cNvSpPr txBox="1"/>
          <p:nvPr/>
        </p:nvSpPr>
        <p:spPr bwMode="auto">
          <a:xfrm>
            <a:off x="5741034" y="451866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defRPr/>
            </a:pPr>
            <a:r>
              <a:rPr lang="ru-RU" sz="2400" u="sng">
                <a:hlinkClick r:id="rId6" tooltip="http://madou120.ru/?page_id=4957"/>
              </a:rPr>
              <a:t>анкета обратной связи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 bwMode="auto">
          <a:xfrm>
            <a:off x="3370579" y="2452370"/>
            <a:ext cx="5809615" cy="119888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Дом Добра</a:t>
            </a:r>
            <a:endParaRPr lang="ru-RU" sz="72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775160" y="3729987"/>
            <a:ext cx="540488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spc="600">
                <a:solidFill>
                  <a:schemeClr val="accent2"/>
                </a:solidFill>
                <a:latin typeface="Calibri"/>
                <a:ea typeface="Calibri"/>
              </a:rPr>
              <a:t>МАДОУ </a:t>
            </a:r>
            <a:endParaRPr lang="ru-RU" sz="2400" spc="600">
              <a:solidFill>
                <a:schemeClr val="accent2"/>
              </a:solidFill>
              <a:latin typeface="Calibri"/>
              <a:ea typeface="Calibri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400" spc="600">
                <a:solidFill>
                  <a:schemeClr val="accent2"/>
                </a:solidFill>
                <a:latin typeface="Calibri"/>
                <a:ea typeface="Calibri"/>
              </a:rPr>
              <a:t>«Детский сад №120» </a:t>
            </a:r>
            <a:endParaRPr lang="ru-RU" sz="2400" spc="600">
              <a:solidFill>
                <a:schemeClr val="accent2"/>
              </a:solidFill>
              <a:latin typeface="Calibri"/>
              <a:ea typeface="Calibri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400" spc="600">
                <a:solidFill>
                  <a:schemeClr val="accent2"/>
                </a:solidFill>
                <a:latin typeface="Calibri"/>
                <a:ea typeface="Calibri"/>
              </a:rPr>
              <a:t>г.Перми</a:t>
            </a:r>
            <a:endParaRPr lang="ru-RU" sz="2400" spc="60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Текстовое поле 4"/>
          <p:cNvSpPr txBox="1"/>
          <p:nvPr/>
        </p:nvSpPr>
        <p:spPr bwMode="auto">
          <a:xfrm>
            <a:off x="5383530" y="1279525"/>
            <a:ext cx="2094865" cy="64515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ru-RU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Делай добро - </a:t>
            </a:r>
            <a:endParaRPr lang="ru-RU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pPr algn="ctr">
              <a:defRPr/>
            </a:pPr>
            <a:r>
              <a:rPr lang="ru-RU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это так приятно</a:t>
            </a:r>
            <a:endParaRPr lang="ru-RU"/>
          </a:p>
        </p:txBody>
      </p:sp>
      <p:sp>
        <p:nvSpPr>
          <p:cNvPr id="3" name="Текстовое поле 2"/>
          <p:cNvSpPr txBox="1"/>
          <p:nvPr/>
        </p:nvSpPr>
        <p:spPr bwMode="auto">
          <a:xfrm>
            <a:off x="4958080" y="5007610"/>
            <a:ext cx="2635250" cy="944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defRPr/>
            </a:pPr>
            <a:r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Calibri"/>
                <a:cs typeface="Arial Narrow"/>
              </a:rPr>
              <a:t>эл.почта:</a:t>
            </a: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Calibri"/>
                <a:cs typeface="Arial Narrow"/>
              </a:rPr>
              <a:t> mdou120@mail.ru</a:t>
            </a:r>
            <a:r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Calibri"/>
                <a:cs typeface="Arial Narrow"/>
              </a:rPr>
              <a:t>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ea typeface="Calibri"/>
              <a:cs typeface="Arial Narrow"/>
            </a:endParaRPr>
          </a:p>
          <a:p>
            <a:pPr algn="ctr">
              <a:defRPr/>
            </a:pPr>
            <a:r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Calibri"/>
                <a:cs typeface="Arial Narrow"/>
              </a:rPr>
              <a:t>сайт:  </a:t>
            </a:r>
            <a:r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Calibri"/>
                <a:cs typeface="Arial Narrow"/>
              </a:rPr>
              <a:t>http://madou120.ru </a:t>
            </a:r>
            <a:endParaRPr lang="ru-RU" sz="160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ea typeface="Calibri"/>
              <a:cs typeface="Arial Narrow"/>
            </a:endParaRPr>
          </a:p>
          <a:p>
            <a:pPr algn="ctr">
              <a:defRPr/>
            </a:pP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ea typeface="Calibri"/>
              <a:cs typeface="Arial Narrow"/>
            </a:endParaRPr>
          </a:p>
          <a:p>
            <a:pPr algn="ctr">
              <a:defRPr/>
            </a:pPr>
            <a:r>
              <a:rPr lang="ru-RU" sz="1600">
                <a:solidFill>
                  <a:schemeClr val="accent2"/>
                </a:solidFill>
                <a:latin typeface="Arial Narrow"/>
                <a:ea typeface="Calibri"/>
                <a:cs typeface="Arial Narrow"/>
              </a:rPr>
              <a:t> </a:t>
            </a:r>
            <a:endParaRPr lang="ru-RU" sz="1600" spc="600">
              <a:solidFill>
                <a:schemeClr val="accent2"/>
              </a:solidFill>
              <a:latin typeface="Calibri"/>
              <a:ea typeface="Calibri"/>
            </a:endParaRPr>
          </a:p>
          <a:p>
            <a:pPr algn="ctr">
              <a:defRPr/>
            </a:pPr>
            <a:endParaRPr lang="ru-RU" sz="1600" spc="600">
              <a:solidFill>
                <a:schemeClr val="accent2"/>
              </a:solidFill>
              <a:latin typeface="Calibri"/>
              <a:ea typeface="Calibri"/>
            </a:endParaRPr>
          </a:p>
        </p:txBody>
      </p:sp>
      <p:pic>
        <p:nvPicPr>
          <p:cNvPr id="6969639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170477" y="4819649"/>
            <a:ext cx="1569084" cy="1569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R7-Office/7.4.0.112</Application>
  <DocSecurity>0</DocSecurity>
  <PresentationFormat>Произвольный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Проблема, цель и задачи</dc:title>
  <dc:subject/>
  <dc:creator>Марина Викторовна</dc:creator>
  <cp:keywords/>
  <dc:description/>
  <dc:identifier/>
  <dc:language/>
  <cp:lastModifiedBy>Детский сад 120</cp:lastModifiedBy>
  <cp:revision>27</cp:revision>
  <dcterms:created xsi:type="dcterms:W3CDTF">2022-10-16T14:05:00Z</dcterms:created>
  <dcterms:modified xsi:type="dcterms:W3CDTF">2024-01-11T11:58:57Z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EDE7138F5D1D4D8EA483736955B51A7E_13</vt:lpwstr>
  </property>
  <property fmtid="{D5CDD505-2E9C-101B-9397-08002B2CF9AE}" pid="3" name="KSOProductBuildVer">
    <vt:lpwstr>1049-12.2.0.13359</vt:lpwstr>
  </property>
</Properties>
</file>