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12"/>
  </p:notesMasterIdLst>
  <p:handoutMasterIdLst>
    <p:handoutMasterId r:id="rId13"/>
  </p:handoutMasterIdLst>
  <p:sldIdLst>
    <p:sldId id="384" r:id="rId2"/>
    <p:sldId id="448" r:id="rId3"/>
    <p:sldId id="449" r:id="rId4"/>
    <p:sldId id="450" r:id="rId5"/>
    <p:sldId id="452" r:id="rId6"/>
    <p:sldId id="453" r:id="rId7"/>
    <p:sldId id="447" r:id="rId8"/>
    <p:sldId id="454" r:id="rId9"/>
    <p:sldId id="455" r:id="rId10"/>
    <p:sldId id="269" r:id="rId11"/>
  </p:sldIdLst>
  <p:sldSz cx="9144000" cy="5143500" type="screen16x9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57B"/>
    <a:srgbClr val="FDC901"/>
    <a:srgbClr val="CE84B3"/>
    <a:srgbClr val="C3769C"/>
    <a:srgbClr val="CC0099"/>
    <a:srgbClr val="0033CC"/>
    <a:srgbClr val="003399"/>
    <a:srgbClr val="FF99FF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6" autoAdjust="0"/>
    <p:restoredTop sz="93324" autoAdjust="0"/>
  </p:normalViewPr>
  <p:slideViewPr>
    <p:cSldViewPr>
      <p:cViewPr varScale="1">
        <p:scale>
          <a:sx n="117" d="100"/>
          <a:sy n="117" d="100"/>
        </p:scale>
        <p:origin x="120" y="10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handoutMaster" Target="handoutMasters/handout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 /><Relationship Id="rId1" Type="http://schemas.openxmlformats.org/officeDocument/2006/relationships/themeOverride" Target="../theme/themeOverride1.xml" 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 /><Relationship Id="rId1" Type="http://schemas.openxmlformats.org/officeDocument/2006/relationships/themeOverride" Target="../theme/themeOverride2.xml" 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 /><Relationship Id="rId1" Type="http://schemas.openxmlformats.org/officeDocument/2006/relationships/themeOverride" Target="../theme/themeOverride3.xml" 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 /><Relationship Id="rId1" Type="http://schemas.openxmlformats.org/officeDocument/2006/relationships/themeOverride" Target="../theme/themeOverrid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ru-RU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по вопросам конфликтных ситуаций в ОО</a:t>
            </a:r>
            <a:endParaRPr lang="ru-RU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</c:v>
                </c:pt>
                <c:pt idx="1">
                  <c:v>102</c:v>
                </c:pt>
                <c:pt idx="2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6-C049-A2B6-D66D118FD0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7674600"/>
        <c:axId val="217668328"/>
      </c:barChart>
      <c:catAx>
        <c:axId val="21767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7668328"/>
        <c:crosses val="autoZero"/>
        <c:auto val="1"/>
        <c:lblAlgn val="ctr"/>
        <c:lblOffset val="100"/>
        <c:noMultiLvlLbl val="0"/>
      </c:catAx>
      <c:valAx>
        <c:axId val="217668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1767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ru-RU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по поводу конфликтов в ДОУ</a:t>
            </a:r>
            <a:endParaRPr lang="ru-RU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5B9BD5">
                <a:lumMod val="75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15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B5-F047-B8F6-F8BE7577CC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7670288"/>
        <c:axId val="245506296"/>
      </c:barChart>
      <c:catAx>
        <c:axId val="21767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5506296"/>
        <c:crosses val="autoZero"/>
        <c:auto val="1"/>
        <c:lblAlgn val="ctr"/>
        <c:lblOffset val="100"/>
        <c:noMultiLvlLbl val="0"/>
      </c:catAx>
      <c:valAx>
        <c:axId val="245506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1767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ru-RU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по вопросам конфликтных ситуаций в школе</a:t>
            </a:r>
            <a:endParaRPr lang="ru-RU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0AD47">
                <a:lumMod val="60000"/>
                <a:lumOff val="40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</c:v>
                </c:pt>
                <c:pt idx="1">
                  <c:v>87</c:v>
                </c:pt>
                <c:pt idx="2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12-9640-B49D-FE6CCE9A03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8321368"/>
        <c:axId val="248324504"/>
      </c:barChart>
      <c:catAx>
        <c:axId val="24832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8324504"/>
        <c:crosses val="autoZero"/>
        <c:auto val="1"/>
        <c:lblAlgn val="ctr"/>
        <c:lblOffset val="100"/>
        <c:noMultiLvlLbl val="0"/>
      </c:catAx>
      <c:valAx>
        <c:axId val="248324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48321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169690361095755E-3"/>
          <c:y val="2.5346710553207234E-4"/>
          <c:w val="0.98979614325068865"/>
          <c:h val="0.79759348263285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Обращения, связанные с организацией образовательного процесса</c:v>
                </c:pt>
                <c:pt idx="1">
                  <c:v>Жалобы в части нарушения педагогической этики, бездейтсвия по конфликтным ситуациям и буллингу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B4-124F-A508-14EB7A21BC1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Обращения, связанные с организацией образовательного процесса</c:v>
                </c:pt>
                <c:pt idx="1">
                  <c:v>Жалобы в части нарушения педагогической этики, бездейтсвия по конфликтным ситуациям и буллингу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32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B4-124F-A508-14EB7A21BC1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5B9BD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Обращения, связанные с организацией образовательного процесса</c:v>
                </c:pt>
                <c:pt idx="1">
                  <c:v>Жалобы в части нарушения педагогической этики, бездейтсвия по конфликтным ситуациям и буллингу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28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B4-124F-A508-14EB7A21BC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8876984"/>
        <c:axId val="308877768"/>
      </c:barChart>
      <c:catAx>
        <c:axId val="308876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1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08877768"/>
        <c:crosses val="autoZero"/>
        <c:auto val="1"/>
        <c:lblAlgn val="ctr"/>
        <c:lblOffset val="100"/>
        <c:noMultiLvlLbl val="0"/>
      </c:catAx>
      <c:valAx>
        <c:axId val="308877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08876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конфликтов в ОУ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1541630212890054E-2"/>
                  <c:y val="-2.297663611720666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8552055993000877E-2"/>
                  <c:y val="-1.87499103595657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6684866214639837"/>
                  <c:y val="9.72410825695968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Ученик-ученик</c:v>
                </c:pt>
                <c:pt idx="1">
                  <c:v>Педагог-ученик</c:v>
                </c:pt>
                <c:pt idx="2">
                  <c:v>Конфликт с участием родителей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29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B2-4D41-B295-04D2108C0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734948372274883E-2"/>
          <c:y val="0.79457028921981787"/>
          <c:w val="0.93323982939632544"/>
          <c:h val="0.171396478528749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81930-360F-41F9-A2F6-302DCA186E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5972F7-9D8B-41B5-A376-C04201940981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/>
            <a:t>обращение</a:t>
          </a:r>
        </a:p>
      </dgm:t>
    </dgm:pt>
    <dgm:pt modelId="{90950FDC-DFC7-4592-9163-FFE453CE1118}" type="parTrans" cxnId="{F779656E-A758-465B-AE34-93215651F167}">
      <dgm:prSet/>
      <dgm:spPr/>
      <dgm:t>
        <a:bodyPr/>
        <a:lstStyle/>
        <a:p>
          <a:endParaRPr lang="ru-RU"/>
        </a:p>
      </dgm:t>
    </dgm:pt>
    <dgm:pt modelId="{09F3FBEC-C089-44DB-8BE9-BFB6B2CA4950}" type="sibTrans" cxnId="{F779656E-A758-465B-AE34-93215651F167}">
      <dgm:prSet/>
      <dgm:spPr/>
      <dgm:t>
        <a:bodyPr/>
        <a:lstStyle/>
        <a:p>
          <a:endParaRPr lang="ru-RU"/>
        </a:p>
      </dgm:t>
    </dgm:pt>
    <dgm:pt modelId="{80519379-AFE8-4446-97D4-FFD7DF29A669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/>
            <a:t>Органы местного самоуправления</a:t>
          </a:r>
        </a:p>
      </dgm:t>
    </dgm:pt>
    <dgm:pt modelId="{84528F67-40B5-413E-8B46-9CD2950A37A2}" type="parTrans" cxnId="{477FF3CD-8C1D-4416-9061-FFFBF3946A33}">
      <dgm:prSet/>
      <dgm:spPr/>
      <dgm:t>
        <a:bodyPr/>
        <a:lstStyle/>
        <a:p>
          <a:endParaRPr lang="ru-RU"/>
        </a:p>
      </dgm:t>
    </dgm:pt>
    <dgm:pt modelId="{0C98A80B-ACE2-48CD-B8A5-89F665AC6EEA}" type="sibTrans" cxnId="{477FF3CD-8C1D-4416-9061-FFFBF3946A33}">
      <dgm:prSet/>
      <dgm:spPr/>
      <dgm:t>
        <a:bodyPr/>
        <a:lstStyle/>
        <a:p>
          <a:endParaRPr lang="ru-RU"/>
        </a:p>
      </dgm:t>
    </dgm:pt>
    <dgm:pt modelId="{E8DDB6E9-1666-4388-8649-A417D1B80FCC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err="1"/>
            <a:t>КДНиЗП</a:t>
          </a:r>
          <a:endParaRPr lang="ru-RU" dirty="0"/>
        </a:p>
      </dgm:t>
    </dgm:pt>
    <dgm:pt modelId="{609ECCB3-4989-4FF5-AA1A-693E1D6A5E0B}" type="parTrans" cxnId="{B4AC4DE9-8218-4DB6-A1E5-FB00B1A1BF46}">
      <dgm:prSet/>
      <dgm:spPr/>
      <dgm:t>
        <a:bodyPr/>
        <a:lstStyle/>
        <a:p>
          <a:endParaRPr lang="ru-RU"/>
        </a:p>
      </dgm:t>
    </dgm:pt>
    <dgm:pt modelId="{C8D89ACF-A67D-45F3-86F6-50629785A73E}" type="sibTrans" cxnId="{B4AC4DE9-8218-4DB6-A1E5-FB00B1A1BF46}">
      <dgm:prSet/>
      <dgm:spPr/>
      <dgm:t>
        <a:bodyPr/>
        <a:lstStyle/>
        <a:p>
          <a:endParaRPr lang="ru-RU"/>
        </a:p>
      </dgm:t>
    </dgm:pt>
    <dgm:pt modelId="{ADAAEF9B-BD41-4318-AAE4-A1D30ECE8AE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ОП УМВД по ПК (г. Перми)</a:t>
          </a:r>
        </a:p>
      </dgm:t>
    </dgm:pt>
    <dgm:pt modelId="{40496679-7BD7-424C-8882-05F4CD6085F8}" type="parTrans" cxnId="{B07F29CF-DAD0-4FEA-AD83-D150BAF3FB3B}">
      <dgm:prSet/>
      <dgm:spPr/>
      <dgm:t>
        <a:bodyPr/>
        <a:lstStyle/>
        <a:p>
          <a:endParaRPr lang="ru-RU"/>
        </a:p>
      </dgm:t>
    </dgm:pt>
    <dgm:pt modelId="{1EDA4F9F-D9A4-44BC-89E3-88B23EB31F1F}" type="sibTrans" cxnId="{B07F29CF-DAD0-4FEA-AD83-D150BAF3FB3B}">
      <dgm:prSet/>
      <dgm:spPr/>
      <dgm:t>
        <a:bodyPr/>
        <a:lstStyle/>
        <a:p>
          <a:endParaRPr lang="ru-RU"/>
        </a:p>
      </dgm:t>
    </dgm:pt>
    <dgm:pt modelId="{121753DA-6F33-4546-B7CA-CCE9DBBB1CA5}" type="pres">
      <dgm:prSet presAssocID="{1AB81930-360F-41F9-A2F6-302DCA186E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972748B-2CB9-458F-8774-9B27F2D08ABF}" type="pres">
      <dgm:prSet presAssocID="{115972F7-9D8B-41B5-A376-C04201940981}" presName="root1" presStyleCnt="0"/>
      <dgm:spPr/>
    </dgm:pt>
    <dgm:pt modelId="{C81ACFA4-01A3-4F3D-85B4-02DB87DF9D8B}" type="pres">
      <dgm:prSet presAssocID="{115972F7-9D8B-41B5-A376-C04201940981}" presName="LevelOneTextNode" presStyleLbl="node0" presStyleIdx="0" presStyleCnt="1">
        <dgm:presLayoutVars>
          <dgm:chPref val="3"/>
        </dgm:presLayoutVars>
      </dgm:prSet>
      <dgm:spPr/>
    </dgm:pt>
    <dgm:pt modelId="{F69328F9-1D6E-465D-B32E-87E1E639EE05}" type="pres">
      <dgm:prSet presAssocID="{115972F7-9D8B-41B5-A376-C04201940981}" presName="level2hierChild" presStyleCnt="0"/>
      <dgm:spPr/>
    </dgm:pt>
    <dgm:pt modelId="{928A25A8-9D28-4856-9A42-A39B68D32B61}" type="pres">
      <dgm:prSet presAssocID="{84528F67-40B5-413E-8B46-9CD2950A37A2}" presName="conn2-1" presStyleLbl="parChTrans1D2" presStyleIdx="0" presStyleCnt="3"/>
      <dgm:spPr/>
    </dgm:pt>
    <dgm:pt modelId="{026CC95A-E525-45BA-B907-650B48B4E684}" type="pres">
      <dgm:prSet presAssocID="{84528F67-40B5-413E-8B46-9CD2950A37A2}" presName="connTx" presStyleLbl="parChTrans1D2" presStyleIdx="0" presStyleCnt="3"/>
      <dgm:spPr/>
    </dgm:pt>
    <dgm:pt modelId="{600301D1-5A57-4C82-AF4F-6DABE6AF0CF1}" type="pres">
      <dgm:prSet presAssocID="{80519379-AFE8-4446-97D4-FFD7DF29A669}" presName="root2" presStyleCnt="0"/>
      <dgm:spPr/>
    </dgm:pt>
    <dgm:pt modelId="{91F28B84-BE3D-43F5-B995-1215C729C357}" type="pres">
      <dgm:prSet presAssocID="{80519379-AFE8-4446-97D4-FFD7DF29A669}" presName="LevelTwoTextNode" presStyleLbl="node2" presStyleIdx="0" presStyleCnt="3">
        <dgm:presLayoutVars>
          <dgm:chPref val="3"/>
        </dgm:presLayoutVars>
      </dgm:prSet>
      <dgm:spPr/>
    </dgm:pt>
    <dgm:pt modelId="{AE5F8C13-FA08-4FBC-9F56-51689F4F6D20}" type="pres">
      <dgm:prSet presAssocID="{80519379-AFE8-4446-97D4-FFD7DF29A669}" presName="level3hierChild" presStyleCnt="0"/>
      <dgm:spPr/>
    </dgm:pt>
    <dgm:pt modelId="{5497FD23-1229-4E14-86DC-79279F0187BA}" type="pres">
      <dgm:prSet presAssocID="{609ECCB3-4989-4FF5-AA1A-693E1D6A5E0B}" presName="conn2-1" presStyleLbl="parChTrans1D2" presStyleIdx="1" presStyleCnt="3"/>
      <dgm:spPr/>
    </dgm:pt>
    <dgm:pt modelId="{0C1B93FE-030E-47B3-BBB7-C01FD569BFE8}" type="pres">
      <dgm:prSet presAssocID="{609ECCB3-4989-4FF5-AA1A-693E1D6A5E0B}" presName="connTx" presStyleLbl="parChTrans1D2" presStyleIdx="1" presStyleCnt="3"/>
      <dgm:spPr/>
    </dgm:pt>
    <dgm:pt modelId="{762AEB02-3F05-4CA3-9421-B5D997161FFD}" type="pres">
      <dgm:prSet presAssocID="{E8DDB6E9-1666-4388-8649-A417D1B80FCC}" presName="root2" presStyleCnt="0"/>
      <dgm:spPr/>
    </dgm:pt>
    <dgm:pt modelId="{171801D9-3363-41D9-BFB9-ABD0E6940B22}" type="pres">
      <dgm:prSet presAssocID="{E8DDB6E9-1666-4388-8649-A417D1B80FCC}" presName="LevelTwoTextNode" presStyleLbl="node2" presStyleIdx="1" presStyleCnt="3">
        <dgm:presLayoutVars>
          <dgm:chPref val="3"/>
        </dgm:presLayoutVars>
      </dgm:prSet>
      <dgm:spPr/>
    </dgm:pt>
    <dgm:pt modelId="{6548464D-1C79-41ED-9F0F-B66E9E2FD963}" type="pres">
      <dgm:prSet presAssocID="{E8DDB6E9-1666-4388-8649-A417D1B80FCC}" presName="level3hierChild" presStyleCnt="0"/>
      <dgm:spPr/>
    </dgm:pt>
    <dgm:pt modelId="{523B6933-7185-4911-9274-2D5F7016141B}" type="pres">
      <dgm:prSet presAssocID="{40496679-7BD7-424C-8882-05F4CD6085F8}" presName="conn2-1" presStyleLbl="parChTrans1D2" presStyleIdx="2" presStyleCnt="3"/>
      <dgm:spPr/>
    </dgm:pt>
    <dgm:pt modelId="{FF5186B2-4F4B-480F-89B5-E135F20C9991}" type="pres">
      <dgm:prSet presAssocID="{40496679-7BD7-424C-8882-05F4CD6085F8}" presName="connTx" presStyleLbl="parChTrans1D2" presStyleIdx="2" presStyleCnt="3"/>
      <dgm:spPr/>
    </dgm:pt>
    <dgm:pt modelId="{03FC459E-9E84-45CF-8B43-3713E90BEA95}" type="pres">
      <dgm:prSet presAssocID="{ADAAEF9B-BD41-4318-AAE4-A1D30ECE8AE6}" presName="root2" presStyleCnt="0"/>
      <dgm:spPr/>
    </dgm:pt>
    <dgm:pt modelId="{2DCC38D4-BA65-4D7A-8159-065A4C3143AF}" type="pres">
      <dgm:prSet presAssocID="{ADAAEF9B-BD41-4318-AAE4-A1D30ECE8AE6}" presName="LevelTwoTextNode" presStyleLbl="node2" presStyleIdx="2" presStyleCnt="3">
        <dgm:presLayoutVars>
          <dgm:chPref val="3"/>
        </dgm:presLayoutVars>
      </dgm:prSet>
      <dgm:spPr/>
    </dgm:pt>
    <dgm:pt modelId="{A7E4E3AC-54BC-4CC9-9EB3-5691F8AF7C97}" type="pres">
      <dgm:prSet presAssocID="{ADAAEF9B-BD41-4318-AAE4-A1D30ECE8AE6}" presName="level3hierChild" presStyleCnt="0"/>
      <dgm:spPr/>
    </dgm:pt>
  </dgm:ptLst>
  <dgm:cxnLst>
    <dgm:cxn modelId="{0F8B2B03-0157-4173-B9FB-E648646648C5}" type="presOf" srcId="{ADAAEF9B-BD41-4318-AAE4-A1D30ECE8AE6}" destId="{2DCC38D4-BA65-4D7A-8159-065A4C3143AF}" srcOrd="0" destOrd="0" presId="urn:microsoft.com/office/officeart/2008/layout/HorizontalMultiLevelHierarchy"/>
    <dgm:cxn modelId="{EAC70120-75B0-4154-81D9-A6D2B25753C1}" type="presOf" srcId="{609ECCB3-4989-4FF5-AA1A-693E1D6A5E0B}" destId="{5497FD23-1229-4E14-86DC-79279F0187BA}" srcOrd="0" destOrd="0" presId="urn:microsoft.com/office/officeart/2008/layout/HorizontalMultiLevelHierarchy"/>
    <dgm:cxn modelId="{B84BB267-4355-46C0-8D98-8FBA0D122E89}" type="presOf" srcId="{115972F7-9D8B-41B5-A376-C04201940981}" destId="{C81ACFA4-01A3-4F3D-85B4-02DB87DF9D8B}" srcOrd="0" destOrd="0" presId="urn:microsoft.com/office/officeart/2008/layout/HorizontalMultiLevelHierarchy"/>
    <dgm:cxn modelId="{F779656E-A758-465B-AE34-93215651F167}" srcId="{1AB81930-360F-41F9-A2F6-302DCA186EF3}" destId="{115972F7-9D8B-41B5-A376-C04201940981}" srcOrd="0" destOrd="0" parTransId="{90950FDC-DFC7-4592-9163-FFE453CE1118}" sibTransId="{09F3FBEC-C089-44DB-8BE9-BFB6B2CA4950}"/>
    <dgm:cxn modelId="{8BF07B4F-F289-493D-AAF0-5EA719213791}" type="presOf" srcId="{40496679-7BD7-424C-8882-05F4CD6085F8}" destId="{523B6933-7185-4911-9274-2D5F7016141B}" srcOrd="0" destOrd="0" presId="urn:microsoft.com/office/officeart/2008/layout/HorizontalMultiLevelHierarchy"/>
    <dgm:cxn modelId="{65CB9D52-63C7-448E-A1DE-23586F3844B6}" type="presOf" srcId="{84528F67-40B5-413E-8B46-9CD2950A37A2}" destId="{026CC95A-E525-45BA-B907-650B48B4E684}" srcOrd="1" destOrd="0" presId="urn:microsoft.com/office/officeart/2008/layout/HorizontalMultiLevelHierarchy"/>
    <dgm:cxn modelId="{7C37C17D-85A9-4FC7-876C-D35D1451D592}" type="presOf" srcId="{1AB81930-360F-41F9-A2F6-302DCA186EF3}" destId="{121753DA-6F33-4546-B7CA-CCE9DBBB1CA5}" srcOrd="0" destOrd="0" presId="urn:microsoft.com/office/officeart/2008/layout/HorizontalMultiLevelHierarchy"/>
    <dgm:cxn modelId="{0A10CB8D-5859-4BA1-A34A-03CA20C6FF4F}" type="presOf" srcId="{609ECCB3-4989-4FF5-AA1A-693E1D6A5E0B}" destId="{0C1B93FE-030E-47B3-BBB7-C01FD569BFE8}" srcOrd="1" destOrd="0" presId="urn:microsoft.com/office/officeart/2008/layout/HorizontalMultiLevelHierarchy"/>
    <dgm:cxn modelId="{44CA1FA4-D95C-4534-9A9B-52D13B019938}" type="presOf" srcId="{E8DDB6E9-1666-4388-8649-A417D1B80FCC}" destId="{171801D9-3363-41D9-BFB9-ABD0E6940B22}" srcOrd="0" destOrd="0" presId="urn:microsoft.com/office/officeart/2008/layout/HorizontalMultiLevelHierarchy"/>
    <dgm:cxn modelId="{26202DA8-F20B-4C5A-A02E-790948A70E37}" type="presOf" srcId="{80519379-AFE8-4446-97D4-FFD7DF29A669}" destId="{91F28B84-BE3D-43F5-B995-1215C729C357}" srcOrd="0" destOrd="0" presId="urn:microsoft.com/office/officeart/2008/layout/HorizontalMultiLevelHierarchy"/>
    <dgm:cxn modelId="{477FF3CD-8C1D-4416-9061-FFFBF3946A33}" srcId="{115972F7-9D8B-41B5-A376-C04201940981}" destId="{80519379-AFE8-4446-97D4-FFD7DF29A669}" srcOrd="0" destOrd="0" parTransId="{84528F67-40B5-413E-8B46-9CD2950A37A2}" sibTransId="{0C98A80B-ACE2-48CD-B8A5-89F665AC6EEA}"/>
    <dgm:cxn modelId="{B07F29CF-DAD0-4FEA-AD83-D150BAF3FB3B}" srcId="{115972F7-9D8B-41B5-A376-C04201940981}" destId="{ADAAEF9B-BD41-4318-AAE4-A1D30ECE8AE6}" srcOrd="2" destOrd="0" parTransId="{40496679-7BD7-424C-8882-05F4CD6085F8}" sibTransId="{1EDA4F9F-D9A4-44BC-89E3-88B23EB31F1F}"/>
    <dgm:cxn modelId="{167E7EE8-097A-43A4-BE74-CB373B98E5A5}" type="presOf" srcId="{84528F67-40B5-413E-8B46-9CD2950A37A2}" destId="{928A25A8-9D28-4856-9A42-A39B68D32B61}" srcOrd="0" destOrd="0" presId="urn:microsoft.com/office/officeart/2008/layout/HorizontalMultiLevelHierarchy"/>
    <dgm:cxn modelId="{B4AC4DE9-8218-4DB6-A1E5-FB00B1A1BF46}" srcId="{115972F7-9D8B-41B5-A376-C04201940981}" destId="{E8DDB6E9-1666-4388-8649-A417D1B80FCC}" srcOrd="1" destOrd="0" parTransId="{609ECCB3-4989-4FF5-AA1A-693E1D6A5E0B}" sibTransId="{C8D89ACF-A67D-45F3-86F6-50629785A73E}"/>
    <dgm:cxn modelId="{67DAD3EC-8D17-4EE1-80E0-E8D3EEE79701}" type="presOf" srcId="{40496679-7BD7-424C-8882-05F4CD6085F8}" destId="{FF5186B2-4F4B-480F-89B5-E135F20C9991}" srcOrd="1" destOrd="0" presId="urn:microsoft.com/office/officeart/2008/layout/HorizontalMultiLevelHierarchy"/>
    <dgm:cxn modelId="{879199BB-088B-4D2C-A013-E20C7EEDF424}" type="presParOf" srcId="{121753DA-6F33-4546-B7CA-CCE9DBBB1CA5}" destId="{3972748B-2CB9-458F-8774-9B27F2D08ABF}" srcOrd="0" destOrd="0" presId="urn:microsoft.com/office/officeart/2008/layout/HorizontalMultiLevelHierarchy"/>
    <dgm:cxn modelId="{763AB5AD-30C0-40FA-AC6D-A587C74CA86E}" type="presParOf" srcId="{3972748B-2CB9-458F-8774-9B27F2D08ABF}" destId="{C81ACFA4-01A3-4F3D-85B4-02DB87DF9D8B}" srcOrd="0" destOrd="0" presId="urn:microsoft.com/office/officeart/2008/layout/HorizontalMultiLevelHierarchy"/>
    <dgm:cxn modelId="{059122F6-008B-494D-83EA-00E487D94092}" type="presParOf" srcId="{3972748B-2CB9-458F-8774-9B27F2D08ABF}" destId="{F69328F9-1D6E-465D-B32E-87E1E639EE05}" srcOrd="1" destOrd="0" presId="urn:microsoft.com/office/officeart/2008/layout/HorizontalMultiLevelHierarchy"/>
    <dgm:cxn modelId="{5508DB1A-B63F-4D3C-A64A-3E37A1A2AC7D}" type="presParOf" srcId="{F69328F9-1D6E-465D-B32E-87E1E639EE05}" destId="{928A25A8-9D28-4856-9A42-A39B68D32B61}" srcOrd="0" destOrd="0" presId="urn:microsoft.com/office/officeart/2008/layout/HorizontalMultiLevelHierarchy"/>
    <dgm:cxn modelId="{2D0AA9D9-5D11-4E11-97ED-B76BBA5B1FD9}" type="presParOf" srcId="{928A25A8-9D28-4856-9A42-A39B68D32B61}" destId="{026CC95A-E525-45BA-B907-650B48B4E684}" srcOrd="0" destOrd="0" presId="urn:microsoft.com/office/officeart/2008/layout/HorizontalMultiLevelHierarchy"/>
    <dgm:cxn modelId="{650DBC11-D37E-4181-B8CA-36997D891DD8}" type="presParOf" srcId="{F69328F9-1D6E-465D-B32E-87E1E639EE05}" destId="{600301D1-5A57-4C82-AF4F-6DABE6AF0CF1}" srcOrd="1" destOrd="0" presId="urn:microsoft.com/office/officeart/2008/layout/HorizontalMultiLevelHierarchy"/>
    <dgm:cxn modelId="{7B436979-6D46-4B00-8318-228F6FDF25B0}" type="presParOf" srcId="{600301D1-5A57-4C82-AF4F-6DABE6AF0CF1}" destId="{91F28B84-BE3D-43F5-B995-1215C729C357}" srcOrd="0" destOrd="0" presId="urn:microsoft.com/office/officeart/2008/layout/HorizontalMultiLevelHierarchy"/>
    <dgm:cxn modelId="{2EB7F784-A74A-4966-8569-D4D8CA2AFF0B}" type="presParOf" srcId="{600301D1-5A57-4C82-AF4F-6DABE6AF0CF1}" destId="{AE5F8C13-FA08-4FBC-9F56-51689F4F6D20}" srcOrd="1" destOrd="0" presId="urn:microsoft.com/office/officeart/2008/layout/HorizontalMultiLevelHierarchy"/>
    <dgm:cxn modelId="{EC3B22C6-FDDA-4723-93B3-2913DA9D6FDA}" type="presParOf" srcId="{F69328F9-1D6E-465D-B32E-87E1E639EE05}" destId="{5497FD23-1229-4E14-86DC-79279F0187BA}" srcOrd="2" destOrd="0" presId="urn:microsoft.com/office/officeart/2008/layout/HorizontalMultiLevelHierarchy"/>
    <dgm:cxn modelId="{C4092CE2-92CC-41AE-B06E-1149AFF23C66}" type="presParOf" srcId="{5497FD23-1229-4E14-86DC-79279F0187BA}" destId="{0C1B93FE-030E-47B3-BBB7-C01FD569BFE8}" srcOrd="0" destOrd="0" presId="urn:microsoft.com/office/officeart/2008/layout/HorizontalMultiLevelHierarchy"/>
    <dgm:cxn modelId="{B95BCA2D-7784-474F-A9EE-47EF2645C924}" type="presParOf" srcId="{F69328F9-1D6E-465D-B32E-87E1E639EE05}" destId="{762AEB02-3F05-4CA3-9421-B5D997161FFD}" srcOrd="3" destOrd="0" presId="urn:microsoft.com/office/officeart/2008/layout/HorizontalMultiLevelHierarchy"/>
    <dgm:cxn modelId="{1C0160C6-9F76-4B65-9A05-69C193819A54}" type="presParOf" srcId="{762AEB02-3F05-4CA3-9421-B5D997161FFD}" destId="{171801D9-3363-41D9-BFB9-ABD0E6940B22}" srcOrd="0" destOrd="0" presId="urn:microsoft.com/office/officeart/2008/layout/HorizontalMultiLevelHierarchy"/>
    <dgm:cxn modelId="{507E90A7-0C6E-4A92-99B9-4447EB27B0F7}" type="presParOf" srcId="{762AEB02-3F05-4CA3-9421-B5D997161FFD}" destId="{6548464D-1C79-41ED-9F0F-B66E9E2FD963}" srcOrd="1" destOrd="0" presId="urn:microsoft.com/office/officeart/2008/layout/HorizontalMultiLevelHierarchy"/>
    <dgm:cxn modelId="{84F901AE-5845-4287-966E-EF9A97CCCB59}" type="presParOf" srcId="{F69328F9-1D6E-465D-B32E-87E1E639EE05}" destId="{523B6933-7185-4911-9274-2D5F7016141B}" srcOrd="4" destOrd="0" presId="urn:microsoft.com/office/officeart/2008/layout/HorizontalMultiLevelHierarchy"/>
    <dgm:cxn modelId="{D939D287-6066-4887-9C55-A40AA6315DC2}" type="presParOf" srcId="{523B6933-7185-4911-9274-2D5F7016141B}" destId="{FF5186B2-4F4B-480F-89B5-E135F20C9991}" srcOrd="0" destOrd="0" presId="urn:microsoft.com/office/officeart/2008/layout/HorizontalMultiLevelHierarchy"/>
    <dgm:cxn modelId="{AB37D9F2-C6DC-40A7-A4E4-E27A0195CE6F}" type="presParOf" srcId="{F69328F9-1D6E-465D-B32E-87E1E639EE05}" destId="{03FC459E-9E84-45CF-8B43-3713E90BEA95}" srcOrd="5" destOrd="0" presId="urn:microsoft.com/office/officeart/2008/layout/HorizontalMultiLevelHierarchy"/>
    <dgm:cxn modelId="{B812300A-FA1D-46C5-B921-940F0E9E7D9A}" type="presParOf" srcId="{03FC459E-9E84-45CF-8B43-3713E90BEA95}" destId="{2DCC38D4-BA65-4D7A-8159-065A4C3143AF}" srcOrd="0" destOrd="0" presId="urn:microsoft.com/office/officeart/2008/layout/HorizontalMultiLevelHierarchy"/>
    <dgm:cxn modelId="{ABA41997-281F-4827-B9BC-106702C659D1}" type="presParOf" srcId="{03FC459E-9E84-45CF-8B43-3713E90BEA95}" destId="{A7E4E3AC-54BC-4CC9-9EB3-5691F8AF7C9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FEA6EE-5905-48EB-A58B-23D0FA896013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6E69E938-D983-4554-8768-29B121104C7E}">
      <dgm:prSet/>
      <dgm:spPr/>
      <dgm:t>
        <a:bodyPr/>
        <a:lstStyle/>
        <a:p>
          <a:r>
            <a:rPr lang="ru-RU" i="1" dirty="0">
              <a:solidFill>
                <a:schemeClr val="tx1"/>
              </a:solidFill>
            </a:rPr>
            <a:t>В ноябре 2023 года в адрес Уполномоченного по правам ребенка в Пермском крае поступило коллективное обращение от родителей учащихся одной из школ города Перми с жалобой на многочисленные нарушения педагогической этики со стороны учителя иностранного языка и бездействие администрации школы по данному факту. </a:t>
          </a:r>
        </a:p>
        <a:p>
          <a:r>
            <a:rPr lang="ru-RU" i="1" dirty="0">
              <a:solidFill>
                <a:schemeClr val="tx1"/>
              </a:solidFill>
            </a:rPr>
            <a:t>Уполномоченным было направлено ходатайство в департамент образования администрации города Перми о проведении проверки по фактам, указанным в обращении. </a:t>
          </a:r>
        </a:p>
        <a:p>
          <a:r>
            <a:rPr lang="ru-RU" i="1" dirty="0">
              <a:solidFill>
                <a:schemeClr val="tx1"/>
              </a:solidFill>
            </a:rPr>
            <a:t>По полученной информации факты, изложенные в обращении, подтвердились. За ненадлежащее исполнение должностных обязанностей учитель привлечен к дисциплинарной ответственности. Кроме того, в классе был выявлен низкий уровень психологического климата в классе, выявлено негативное отношение к некоторым членам педагогического коллектива. Администрации школы было указано на необходимость проведения углубленного анализа системы межличностных отношений учащихся и организации мероприятий по их гармонизации.  Управленческая деятельность руководителя учреждения была взята под контроль департамента образования города Перми. </a:t>
          </a:r>
        </a:p>
        <a:p>
          <a:endParaRPr lang="ru-RU" i="1" dirty="0">
            <a:solidFill>
              <a:schemeClr val="tx1"/>
            </a:solidFill>
          </a:endParaRPr>
        </a:p>
      </dgm:t>
    </dgm:pt>
    <dgm:pt modelId="{0204211E-4F0E-4E1C-BAB2-6321AB3D5C1F}" type="parTrans" cxnId="{8B4282FA-FC5B-4DD9-9DA5-EC126E0A05B2}">
      <dgm:prSet/>
      <dgm:spPr/>
      <dgm:t>
        <a:bodyPr/>
        <a:lstStyle/>
        <a:p>
          <a:endParaRPr lang="ru-RU"/>
        </a:p>
      </dgm:t>
    </dgm:pt>
    <dgm:pt modelId="{88F90F1B-4CED-4E4A-9EE7-06C78BB6BE50}" type="sibTrans" cxnId="{8B4282FA-FC5B-4DD9-9DA5-EC126E0A05B2}">
      <dgm:prSet/>
      <dgm:spPr/>
      <dgm:t>
        <a:bodyPr/>
        <a:lstStyle/>
        <a:p>
          <a:endParaRPr lang="ru-RU"/>
        </a:p>
      </dgm:t>
    </dgm:pt>
    <dgm:pt modelId="{66362603-F2D4-4C84-B420-1E26488DC69D}" type="pres">
      <dgm:prSet presAssocID="{ECFEA6EE-5905-48EB-A58B-23D0FA896013}" presName="linear" presStyleCnt="0">
        <dgm:presLayoutVars>
          <dgm:animLvl val="lvl"/>
          <dgm:resizeHandles val="exact"/>
        </dgm:presLayoutVars>
      </dgm:prSet>
      <dgm:spPr/>
    </dgm:pt>
    <dgm:pt modelId="{BDB7084B-C25C-43B8-BD9E-80120F8B553F}" type="pres">
      <dgm:prSet presAssocID="{6E69E938-D983-4554-8768-29B121104C7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60EBCBE-F2AD-4114-A1E8-66069E96A267}" type="presOf" srcId="{6E69E938-D983-4554-8768-29B121104C7E}" destId="{BDB7084B-C25C-43B8-BD9E-80120F8B553F}" srcOrd="0" destOrd="0" presId="urn:microsoft.com/office/officeart/2005/8/layout/vList2"/>
    <dgm:cxn modelId="{BFB0B1CF-202F-42FC-A3F0-6B0CE76E306E}" type="presOf" srcId="{ECFEA6EE-5905-48EB-A58B-23D0FA896013}" destId="{66362603-F2D4-4C84-B420-1E26488DC69D}" srcOrd="0" destOrd="0" presId="urn:microsoft.com/office/officeart/2005/8/layout/vList2"/>
    <dgm:cxn modelId="{8B4282FA-FC5B-4DD9-9DA5-EC126E0A05B2}" srcId="{ECFEA6EE-5905-48EB-A58B-23D0FA896013}" destId="{6E69E938-D983-4554-8768-29B121104C7E}" srcOrd="0" destOrd="0" parTransId="{0204211E-4F0E-4E1C-BAB2-6321AB3D5C1F}" sibTransId="{88F90F1B-4CED-4E4A-9EE7-06C78BB6BE50}"/>
    <dgm:cxn modelId="{6A15CF43-BEA2-44C4-8C6C-4FD6A7BFA7D4}" type="presParOf" srcId="{66362603-F2D4-4C84-B420-1E26488DC69D}" destId="{BDB7084B-C25C-43B8-BD9E-80120F8B55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FEA6EE-5905-48EB-A58B-23D0FA896013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6E69E938-D983-4554-8768-29B121104C7E}">
      <dgm:prSet/>
      <dgm:spPr/>
      <dgm:t>
        <a:bodyPr/>
        <a:lstStyle/>
        <a:p>
          <a:r>
            <a:rPr lang="ru-RU" i="1" dirty="0">
              <a:solidFill>
                <a:schemeClr val="tx1"/>
              </a:solidFill>
            </a:rPr>
            <a:t>В ноябре 2023 года в адрес Уполномоченного по правам ребенка в Пермском крае обратилась мама несовершеннолетнего сына, учащегося 4 класса школы города Перми, с жалобой на конфликтую ситуацию в классе, в результате которой сын подвергается </a:t>
          </a:r>
          <a:r>
            <a:rPr lang="ru-RU" i="1" dirty="0" err="1">
              <a:solidFill>
                <a:schemeClr val="tx1"/>
              </a:solidFill>
            </a:rPr>
            <a:t>буллингу</a:t>
          </a:r>
          <a:r>
            <a:rPr lang="ru-RU" i="1" dirty="0">
              <a:solidFill>
                <a:schemeClr val="tx1"/>
              </a:solidFill>
            </a:rPr>
            <a:t> со стороны одноклассников. </a:t>
          </a:r>
        </a:p>
        <a:p>
          <a:r>
            <a:rPr lang="ru-RU" i="1" dirty="0">
              <a:solidFill>
                <a:schemeClr val="tx1"/>
              </a:solidFill>
            </a:rPr>
            <a:t>Уполномоченным с целью урегулирования данной ситуации было направлено ходатайство в департамент образования города Перми. </a:t>
          </a:r>
        </a:p>
        <a:p>
          <a:r>
            <a:rPr lang="ru-RU" i="1" dirty="0">
              <a:solidFill>
                <a:schemeClr val="tx1"/>
              </a:solidFill>
            </a:rPr>
            <a:t>По полученной информации была проведена проверка, состоялась встреча с педагогами и заявителем. Конфликтная ситуация взята на контроль директором учреждения, привлечён педагог-психолог, углублённо изучен микроклимат и психологическая обстановка в классе, на период обострения конфликта уроки посещал заместитель директора по учебно-воспитательной работе. Администрацией школы проведена разъяснительная работа с обучающимися, проведены мероприятия на сплочение детского коллектива. </a:t>
          </a:r>
        </a:p>
        <a:p>
          <a:endParaRPr lang="ru-RU" i="1" dirty="0">
            <a:solidFill>
              <a:schemeClr val="tx1"/>
            </a:solidFill>
          </a:endParaRPr>
        </a:p>
      </dgm:t>
    </dgm:pt>
    <dgm:pt modelId="{0204211E-4F0E-4E1C-BAB2-6321AB3D5C1F}" type="parTrans" cxnId="{8B4282FA-FC5B-4DD9-9DA5-EC126E0A05B2}">
      <dgm:prSet/>
      <dgm:spPr/>
      <dgm:t>
        <a:bodyPr/>
        <a:lstStyle/>
        <a:p>
          <a:endParaRPr lang="ru-RU"/>
        </a:p>
      </dgm:t>
    </dgm:pt>
    <dgm:pt modelId="{88F90F1B-4CED-4E4A-9EE7-06C78BB6BE50}" type="sibTrans" cxnId="{8B4282FA-FC5B-4DD9-9DA5-EC126E0A05B2}">
      <dgm:prSet/>
      <dgm:spPr/>
      <dgm:t>
        <a:bodyPr/>
        <a:lstStyle/>
        <a:p>
          <a:endParaRPr lang="ru-RU"/>
        </a:p>
      </dgm:t>
    </dgm:pt>
    <dgm:pt modelId="{66362603-F2D4-4C84-B420-1E26488DC69D}" type="pres">
      <dgm:prSet presAssocID="{ECFEA6EE-5905-48EB-A58B-23D0FA896013}" presName="linear" presStyleCnt="0">
        <dgm:presLayoutVars>
          <dgm:animLvl val="lvl"/>
          <dgm:resizeHandles val="exact"/>
        </dgm:presLayoutVars>
      </dgm:prSet>
      <dgm:spPr/>
    </dgm:pt>
    <dgm:pt modelId="{BDB7084B-C25C-43B8-BD9E-80120F8B553F}" type="pres">
      <dgm:prSet presAssocID="{6E69E938-D983-4554-8768-29B121104C7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F7DE407-B4B9-44AC-B1DF-DF2E32119172}" type="presOf" srcId="{6E69E938-D983-4554-8768-29B121104C7E}" destId="{BDB7084B-C25C-43B8-BD9E-80120F8B553F}" srcOrd="0" destOrd="0" presId="urn:microsoft.com/office/officeart/2005/8/layout/vList2"/>
    <dgm:cxn modelId="{0F827486-E6B3-420F-88DE-5FD734B4244A}" type="presOf" srcId="{ECFEA6EE-5905-48EB-A58B-23D0FA896013}" destId="{66362603-F2D4-4C84-B420-1E26488DC69D}" srcOrd="0" destOrd="0" presId="urn:microsoft.com/office/officeart/2005/8/layout/vList2"/>
    <dgm:cxn modelId="{8B4282FA-FC5B-4DD9-9DA5-EC126E0A05B2}" srcId="{ECFEA6EE-5905-48EB-A58B-23D0FA896013}" destId="{6E69E938-D983-4554-8768-29B121104C7E}" srcOrd="0" destOrd="0" parTransId="{0204211E-4F0E-4E1C-BAB2-6321AB3D5C1F}" sibTransId="{88F90F1B-4CED-4E4A-9EE7-06C78BB6BE50}"/>
    <dgm:cxn modelId="{AD36D225-DE49-4265-8936-D89C2EF54EAC}" type="presParOf" srcId="{66362603-F2D4-4C84-B420-1E26488DC69D}" destId="{BDB7084B-C25C-43B8-BD9E-80120F8B55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FEA6EE-5905-48EB-A58B-23D0FA896013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6E69E938-D983-4554-8768-29B121104C7E}">
      <dgm:prSet/>
      <dgm:spPr/>
      <dgm:t>
        <a:bodyPr/>
        <a:lstStyle/>
        <a:p>
          <a:r>
            <a:rPr lang="ru-RU" i="1" dirty="0">
              <a:solidFill>
                <a:schemeClr val="tx1"/>
              </a:solidFill>
            </a:rPr>
            <a:t>В мае 2023 года в адрес Уполномоченного по правам ребенка в Пермском крае обратилась жительница города Перми в интересах несовершеннолетней дочери, учащейся 5 класса. Заявитель сообщала, что дочь в классе подвергается травле со стороны одноклассников. </a:t>
          </a:r>
        </a:p>
        <a:p>
          <a:r>
            <a:rPr lang="ru-RU" i="1" dirty="0">
              <a:solidFill>
                <a:schemeClr val="tx1"/>
              </a:solidFill>
            </a:rPr>
            <a:t>Уполномоченным было направлено ходатайство в департамент образования города Перми о принятии мер по защите прав несовершеннолетней и урегулированию конфликтной ситуации в классе.  </a:t>
          </a:r>
        </a:p>
        <a:p>
          <a:r>
            <a:rPr lang="ru-RU" i="1" dirty="0">
              <a:solidFill>
                <a:schemeClr val="tx1"/>
              </a:solidFill>
            </a:rPr>
            <a:t>По полученной информации ранее классным руководителем не было отмечено подавленного эмоционального состояния, однако в связи с поступившим обращением состоялась встреча заявителя с директором учреждения, социальным педагогом и психологом школы. Была проведена беседа с обучающимися класса, состоялось родительское собрание. Ситуация взята на контроль директора учреждения. </a:t>
          </a:r>
        </a:p>
      </dgm:t>
    </dgm:pt>
    <dgm:pt modelId="{0204211E-4F0E-4E1C-BAB2-6321AB3D5C1F}" type="parTrans" cxnId="{8B4282FA-FC5B-4DD9-9DA5-EC126E0A05B2}">
      <dgm:prSet/>
      <dgm:spPr/>
      <dgm:t>
        <a:bodyPr/>
        <a:lstStyle/>
        <a:p>
          <a:endParaRPr lang="ru-RU"/>
        </a:p>
      </dgm:t>
    </dgm:pt>
    <dgm:pt modelId="{88F90F1B-4CED-4E4A-9EE7-06C78BB6BE50}" type="sibTrans" cxnId="{8B4282FA-FC5B-4DD9-9DA5-EC126E0A05B2}">
      <dgm:prSet/>
      <dgm:spPr/>
      <dgm:t>
        <a:bodyPr/>
        <a:lstStyle/>
        <a:p>
          <a:endParaRPr lang="ru-RU"/>
        </a:p>
      </dgm:t>
    </dgm:pt>
    <dgm:pt modelId="{66362603-F2D4-4C84-B420-1E26488DC69D}" type="pres">
      <dgm:prSet presAssocID="{ECFEA6EE-5905-48EB-A58B-23D0FA896013}" presName="linear" presStyleCnt="0">
        <dgm:presLayoutVars>
          <dgm:animLvl val="lvl"/>
          <dgm:resizeHandles val="exact"/>
        </dgm:presLayoutVars>
      </dgm:prSet>
      <dgm:spPr/>
    </dgm:pt>
    <dgm:pt modelId="{BDB7084B-C25C-43B8-BD9E-80120F8B553F}" type="pres">
      <dgm:prSet presAssocID="{6E69E938-D983-4554-8768-29B121104C7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CBAE2C4-9B90-4577-8199-87485F7748A7}" type="presOf" srcId="{6E69E938-D983-4554-8768-29B121104C7E}" destId="{BDB7084B-C25C-43B8-BD9E-80120F8B553F}" srcOrd="0" destOrd="0" presId="urn:microsoft.com/office/officeart/2005/8/layout/vList2"/>
    <dgm:cxn modelId="{7C4A24CA-D0B7-418E-A4EE-60CE73E88AF0}" type="presOf" srcId="{ECFEA6EE-5905-48EB-A58B-23D0FA896013}" destId="{66362603-F2D4-4C84-B420-1E26488DC69D}" srcOrd="0" destOrd="0" presId="urn:microsoft.com/office/officeart/2005/8/layout/vList2"/>
    <dgm:cxn modelId="{8B4282FA-FC5B-4DD9-9DA5-EC126E0A05B2}" srcId="{ECFEA6EE-5905-48EB-A58B-23D0FA896013}" destId="{6E69E938-D983-4554-8768-29B121104C7E}" srcOrd="0" destOrd="0" parTransId="{0204211E-4F0E-4E1C-BAB2-6321AB3D5C1F}" sibTransId="{88F90F1B-4CED-4E4A-9EE7-06C78BB6BE50}"/>
    <dgm:cxn modelId="{6D30B667-7063-4062-B01F-21D6A7DC3B03}" type="presParOf" srcId="{66362603-F2D4-4C84-B420-1E26488DC69D}" destId="{BDB7084B-C25C-43B8-BD9E-80120F8B55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B6933-7185-4911-9274-2D5F7016141B}">
      <dsp:nvSpPr>
        <dsp:cNvPr id="0" name=""/>
        <dsp:cNvSpPr/>
      </dsp:nvSpPr>
      <dsp:spPr>
        <a:xfrm>
          <a:off x="1033175" y="1631156"/>
          <a:ext cx="406614" cy="774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307" y="0"/>
              </a:lnTo>
              <a:lnTo>
                <a:pt x="203307" y="774799"/>
              </a:lnTo>
              <a:lnTo>
                <a:pt x="406614" y="7747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14607" y="1996680"/>
        <a:ext cx="43750" cy="43750"/>
      </dsp:txXfrm>
    </dsp:sp>
    <dsp:sp modelId="{5497FD23-1229-4E14-86DC-79279F0187BA}">
      <dsp:nvSpPr>
        <dsp:cNvPr id="0" name=""/>
        <dsp:cNvSpPr/>
      </dsp:nvSpPr>
      <dsp:spPr>
        <a:xfrm>
          <a:off x="1033175" y="1585435"/>
          <a:ext cx="4066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661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26317" y="1620990"/>
        <a:ext cx="20330" cy="20330"/>
      </dsp:txXfrm>
    </dsp:sp>
    <dsp:sp modelId="{928A25A8-9D28-4856-9A42-A39B68D32B61}">
      <dsp:nvSpPr>
        <dsp:cNvPr id="0" name=""/>
        <dsp:cNvSpPr/>
      </dsp:nvSpPr>
      <dsp:spPr>
        <a:xfrm>
          <a:off x="1033175" y="856356"/>
          <a:ext cx="406614" cy="774799"/>
        </a:xfrm>
        <a:custGeom>
          <a:avLst/>
          <a:gdLst/>
          <a:ahLst/>
          <a:cxnLst/>
          <a:rect l="0" t="0" r="0" b="0"/>
          <a:pathLst>
            <a:path>
              <a:moveTo>
                <a:pt x="0" y="774799"/>
              </a:moveTo>
              <a:lnTo>
                <a:pt x="203307" y="774799"/>
              </a:lnTo>
              <a:lnTo>
                <a:pt x="203307" y="0"/>
              </a:lnTo>
              <a:lnTo>
                <a:pt x="40661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14607" y="1221881"/>
        <a:ext cx="43750" cy="43750"/>
      </dsp:txXfrm>
    </dsp:sp>
    <dsp:sp modelId="{C81ACFA4-01A3-4F3D-85B4-02DB87DF9D8B}">
      <dsp:nvSpPr>
        <dsp:cNvPr id="0" name=""/>
        <dsp:cNvSpPr/>
      </dsp:nvSpPr>
      <dsp:spPr>
        <a:xfrm rot="16200000">
          <a:off x="-907899" y="1321236"/>
          <a:ext cx="3262312" cy="619839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обращение</a:t>
          </a:r>
        </a:p>
      </dsp:txBody>
      <dsp:txXfrm>
        <a:off x="-907899" y="1321236"/>
        <a:ext cx="3262312" cy="619839"/>
      </dsp:txXfrm>
    </dsp:sp>
    <dsp:sp modelId="{91F28B84-BE3D-43F5-B995-1215C729C357}">
      <dsp:nvSpPr>
        <dsp:cNvPr id="0" name=""/>
        <dsp:cNvSpPr/>
      </dsp:nvSpPr>
      <dsp:spPr>
        <a:xfrm>
          <a:off x="1439790" y="546437"/>
          <a:ext cx="2033072" cy="619839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Органы местного самоуправления</a:t>
          </a:r>
        </a:p>
      </dsp:txBody>
      <dsp:txXfrm>
        <a:off x="1439790" y="546437"/>
        <a:ext cx="2033072" cy="619839"/>
      </dsp:txXfrm>
    </dsp:sp>
    <dsp:sp modelId="{171801D9-3363-41D9-BFB9-ABD0E6940B22}">
      <dsp:nvSpPr>
        <dsp:cNvPr id="0" name=""/>
        <dsp:cNvSpPr/>
      </dsp:nvSpPr>
      <dsp:spPr>
        <a:xfrm>
          <a:off x="1439790" y="1321236"/>
          <a:ext cx="2033072" cy="619839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КДНиЗП</a:t>
          </a:r>
          <a:endParaRPr lang="ru-RU" sz="2100" kern="1200" dirty="0"/>
        </a:p>
      </dsp:txBody>
      <dsp:txXfrm>
        <a:off x="1439790" y="1321236"/>
        <a:ext cx="2033072" cy="619839"/>
      </dsp:txXfrm>
    </dsp:sp>
    <dsp:sp modelId="{2DCC38D4-BA65-4D7A-8159-065A4C3143AF}">
      <dsp:nvSpPr>
        <dsp:cNvPr id="0" name=""/>
        <dsp:cNvSpPr/>
      </dsp:nvSpPr>
      <dsp:spPr>
        <a:xfrm>
          <a:off x="1439790" y="2096035"/>
          <a:ext cx="2033072" cy="61983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ОП УМВД по ПК (г. Перми)</a:t>
          </a:r>
        </a:p>
      </dsp:txBody>
      <dsp:txXfrm>
        <a:off x="1439790" y="2096035"/>
        <a:ext cx="2033072" cy="619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7084B-C25C-43B8-BD9E-80120F8B553F}">
      <dsp:nvSpPr>
        <dsp:cNvPr id="0" name=""/>
        <dsp:cNvSpPr/>
      </dsp:nvSpPr>
      <dsp:spPr>
        <a:xfrm>
          <a:off x="0" y="85026"/>
          <a:ext cx="8824494" cy="4417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>
              <a:solidFill>
                <a:schemeClr val="tx1"/>
              </a:solidFill>
            </a:rPr>
            <a:t>В ноябре 2023 года в адрес Уполномоченного по правам ребенка в Пермском крае поступило коллективное обращение от родителей учащихся одной из школ города Перми с жалобой на многочисленные нарушения педагогической этики со стороны учителя иностранного языка и бездействие администрации школы по данному факту.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>
              <a:solidFill>
                <a:schemeClr val="tx1"/>
              </a:solidFill>
            </a:rPr>
            <a:t>Уполномоченным было направлено ходатайство в департамент образования администрации города Перми о проведении проверки по фактам, указанным в обращении.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>
              <a:solidFill>
                <a:schemeClr val="tx1"/>
              </a:solidFill>
            </a:rPr>
            <a:t>По полученной информации факты, изложенные в обращении, подтвердились. За ненадлежащее исполнение должностных обязанностей учитель привлечен к дисциплинарной ответственности. Кроме того, в классе был выявлен низкий уровень психологического климата в классе, выявлено негативное отношение к некоторым членам педагогического коллектива. Администрации школы было указано на необходимость проведения углубленного анализа системы межличностных отношений учащихся и организации мероприятий по их гармонизации.  Управленческая деятельность руководителя учреждения была взята под контроль департамента образования города Перми.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i="1" kern="1200" dirty="0">
            <a:solidFill>
              <a:schemeClr val="tx1"/>
            </a:solidFill>
          </a:endParaRPr>
        </a:p>
      </dsp:txBody>
      <dsp:txXfrm>
        <a:off x="215665" y="300691"/>
        <a:ext cx="8393164" cy="3986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7084B-C25C-43B8-BD9E-80120F8B553F}">
      <dsp:nvSpPr>
        <dsp:cNvPr id="0" name=""/>
        <dsp:cNvSpPr/>
      </dsp:nvSpPr>
      <dsp:spPr>
        <a:xfrm>
          <a:off x="0" y="103747"/>
          <a:ext cx="8824494" cy="4380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i="1" kern="1200" dirty="0">
              <a:solidFill>
                <a:schemeClr val="tx1"/>
              </a:solidFill>
            </a:rPr>
            <a:t>В ноябре 2023 года в адрес Уполномоченного по правам ребенка в Пермском крае обратилась мама несовершеннолетнего сына, учащегося 4 класса школы города Перми, с жалобой на конфликтую ситуацию в классе, в результате которой сын подвергается </a:t>
          </a:r>
          <a:r>
            <a:rPr lang="ru-RU" sz="1800" i="1" kern="1200" dirty="0" err="1">
              <a:solidFill>
                <a:schemeClr val="tx1"/>
              </a:solidFill>
            </a:rPr>
            <a:t>буллингу</a:t>
          </a:r>
          <a:r>
            <a:rPr lang="ru-RU" sz="1800" i="1" kern="1200" dirty="0">
              <a:solidFill>
                <a:schemeClr val="tx1"/>
              </a:solidFill>
            </a:rPr>
            <a:t> со стороны одноклассников.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i="1" kern="1200" dirty="0">
              <a:solidFill>
                <a:schemeClr val="tx1"/>
              </a:solidFill>
            </a:rPr>
            <a:t>Уполномоченным с целью урегулирования данной ситуации было направлено ходатайство в департамент образования города Перми.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i="1" kern="1200" dirty="0">
              <a:solidFill>
                <a:schemeClr val="tx1"/>
              </a:solidFill>
            </a:rPr>
            <a:t>По полученной информации была проведена проверка, состоялась встреча с педагогами и заявителем. Конфликтная ситуация взята на контроль директором учреждения, привлечён педагог-психолог, углублённо изучен микроклимат и психологическая обстановка в классе, на период обострения конфликта уроки посещал заместитель директора по учебно-воспитательной работе. Администрацией школы проведена разъяснительная работа с обучающимися, проведены мероприятия на сплочение детского коллектива.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i="1" kern="1200" dirty="0">
            <a:solidFill>
              <a:schemeClr val="tx1"/>
            </a:solidFill>
          </a:endParaRPr>
        </a:p>
      </dsp:txBody>
      <dsp:txXfrm>
        <a:off x="213837" y="317584"/>
        <a:ext cx="8396820" cy="39528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7084B-C25C-43B8-BD9E-80120F8B553F}">
      <dsp:nvSpPr>
        <dsp:cNvPr id="0" name=""/>
        <dsp:cNvSpPr/>
      </dsp:nvSpPr>
      <dsp:spPr>
        <a:xfrm>
          <a:off x="0" y="47586"/>
          <a:ext cx="8824494" cy="449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chemeClr val="tx1"/>
              </a:solidFill>
            </a:rPr>
            <a:t>В мае 2023 года в адрес Уполномоченного по правам ребенка в Пермском крае обратилась жительница города Перми в интересах несовершеннолетней дочери, учащейся 5 класса. Заявитель сообщала, что дочь в классе подвергается травле со стороны одноклассников.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chemeClr val="tx1"/>
              </a:solidFill>
            </a:rPr>
            <a:t>Уполномоченным было направлено ходатайство в департамент образования города Перми о принятии мер по защите прав несовершеннолетней и урегулированию конфликтной ситуации в классе. 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chemeClr val="tx1"/>
              </a:solidFill>
            </a:rPr>
            <a:t>По полученной информации ранее классным руководителем не было отмечено подавленного эмоционального состояния, однако в связи с поступившим обращением состоялась встреча заявителя с директором учреждения, социальным педагогом и психологом школы. Была проведена беседа с обучающимися класса, состоялось родительское собрание. Ситуация взята на контроль директора учреждения. </a:t>
          </a:r>
        </a:p>
      </dsp:txBody>
      <dsp:txXfrm>
        <a:off x="219320" y="266906"/>
        <a:ext cx="8385854" cy="4054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E1DE52-B922-4AF2-9A6D-87A7AEB20C4D}" type="datetimeFigureOut">
              <a:rPr lang="ru-RU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AF0D98-8131-4ABF-AAB2-9925315D60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5743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03A102F-FB20-43A3-BC86-D79A1D318686}" type="datetimeFigureOut">
              <a:rPr lang="ru-RU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E8C55B7-7A11-4B48-9C59-314503629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35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C55B7-7A11-4B48-9C59-314503629E7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9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D9F14-8776-459B-8ED6-7C28EFD54176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3EF83-08F9-4BA0-A54D-D56FBB2ED46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153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B91-FC53-4C23-A0A2-C2B879675183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19D1F-9247-4FE9-A761-AFFAA398224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324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768DB-43A1-4752-B13D-618866345B71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AD4AF-E351-4429-8D71-42B88F4B1B2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634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1E990-D3F8-4952-A54A-8DE6FC967CD7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BD830-7549-41C7-AC46-31A67C8F68B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05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94E18-3591-4F04-A2E3-E6A3D3FCFB09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07D5F-81A2-4948-81D0-DA490CCD97A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713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5A2D1-981A-404D-B568-02119F5D810D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5D1F3-5A99-4A4A-8AFA-1BC5A2D0CE2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06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859C9-0919-451E-94E0-C648469B9DEF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619B2-A153-48AA-92A4-0F71B2DEC1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800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BBAF06-5108-4CAF-B066-434B85EE2516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2A8AF-633A-4E16-880A-6EA13013B1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270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8C751D-40A4-4BE3-BEA4-FCB9A48EC946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C9CE7-98C7-40A8-A513-BE266FB83B9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892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E1FAF-E6BF-4474-AC51-54426FAAAA94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01BE6-24E4-4966-8600-6B6F5E899EA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401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7B523-5114-49C9-AE71-64B6B957F5A7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65A9F-D25D-4928-A3BD-265A3C1FDF6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59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25BFCB-75DC-404C-90CB-B3ED0F19BF61}" type="datetimeFigureOut">
              <a:rPr lang="ru-RU" smtClean="0"/>
              <a:pPr>
                <a:defRPr/>
              </a:pPr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7685A5-6CA2-43F3-80C7-724591036ED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52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7" Type="http://schemas.openxmlformats.org/officeDocument/2006/relationships/image" Target="../media/image2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jpeg" /><Relationship Id="rId5" Type="http://schemas.openxmlformats.org/officeDocument/2006/relationships/hyperlink" Target="http://www.perm-deti.ru/" TargetMode="External" /><Relationship Id="rId4" Type="http://schemas.openxmlformats.org/officeDocument/2006/relationships/hyperlink" Target="mailto:ombudsman@uppc.permkrai.ru" TargetMode="Externa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3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chart" Target="../charts/chart5.xml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3.jpe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4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7" Type="http://schemas.openxmlformats.org/officeDocument/2006/relationships/image" Target="../media/image3.jpeg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7" Type="http://schemas.openxmlformats.org/officeDocument/2006/relationships/image" Target="../media/image3.jpeg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7" Type="http://schemas.openxmlformats.org/officeDocument/2006/relationships/image" Target="../media/image3.jpeg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080" y="1347614"/>
            <a:ext cx="8712968" cy="185225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конфликтных ситуаций в образовательных учреждениях Уполномоченным по правам ребенка в Пермском крае</a:t>
            </a:r>
            <a:endParaRPr 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7976" y="3957860"/>
            <a:ext cx="6858000" cy="737766"/>
          </a:xfrm>
        </p:spPr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Анатольевна Денисова, 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по правам ребенка в Пермском крае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60848"/>
            <a:ext cx="1471291" cy="1331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20080" y="483518"/>
            <a:ext cx="8907035" cy="657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82488"/>
            <a:ext cx="669980" cy="128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4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242" y="758003"/>
            <a:ext cx="1829290" cy="1655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10976" y="345366"/>
            <a:ext cx="5597328" cy="43801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lnSpc>
                <a:spcPts val="21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14193" y="2366638"/>
            <a:ext cx="6120680" cy="1141216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lnSpc>
                <a:spcPts val="26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по правам ребенка </a:t>
            </a:r>
            <a:b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Пермском крае 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3435846"/>
            <a:ext cx="5446039" cy="1707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ts val="2600"/>
              </a:lnSpc>
              <a:spcAft>
                <a:spcPts val="0"/>
              </a:spcAft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: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614006, город Пермь, ул. Ленина, 51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8(342) 217-76-70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е-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ombudsman@uppc.permkrai.ru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ts val="2600"/>
              </a:lnSpc>
              <a:spcAft>
                <a:spcPts val="0"/>
              </a:spcAft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www.perm-deti.ru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cs402428.userapi.com/v402428749/157b/7V0MIgitr1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193" y="3654276"/>
            <a:ext cx="1839515" cy="127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004" y="875654"/>
            <a:ext cx="726204" cy="139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15766"/>
            <a:ext cx="8047806" cy="191695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67268107"/>
              </p:ext>
            </p:extLst>
          </p:nvPr>
        </p:nvGraphicFramePr>
        <p:xfrm>
          <a:off x="467544" y="267495"/>
          <a:ext cx="8280920" cy="237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55173033"/>
              </p:ext>
            </p:extLst>
          </p:nvPr>
        </p:nvGraphicFramePr>
        <p:xfrm>
          <a:off x="539552" y="2643758"/>
          <a:ext cx="828092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2819" cy="699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423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растет количество обращений по ситуациям конфликтов в общеобразовательных организациях</a:t>
            </a:r>
            <a:endParaRPr lang="ru-RU" sz="24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28651" cy="569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377710"/>
            <a:ext cx="4248472" cy="2591524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006205"/>
              </p:ext>
            </p:extLst>
          </p:nvPr>
        </p:nvGraphicFramePr>
        <p:xfrm>
          <a:off x="628650" y="1370013"/>
          <a:ext cx="7886700" cy="326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308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17653319"/>
              </p:ext>
            </p:extLst>
          </p:nvPr>
        </p:nvGraphicFramePr>
        <p:xfrm>
          <a:off x="628650" y="273844"/>
          <a:ext cx="8119813" cy="474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28651" cy="5690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509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КОНФЛИКТОВ В ОУ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1260872"/>
            <a:ext cx="3868341" cy="338137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Поступившие обращения можно разделить на три категории:</a:t>
            </a:r>
          </a:p>
          <a:p>
            <a:pPr indent="450215"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конфликты между учащимися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отношении учащегося со стороны одноклассников) – 39 обращений;</a:t>
            </a:r>
          </a:p>
          <a:p>
            <a:pPr indent="450215"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конфликты между учащимся и педагогом – 29 обращений;</a:t>
            </a:r>
          </a:p>
          <a:p>
            <a:pPr indent="450215"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конфликты с участием родителей учащихся – 6 обращений.  </a:t>
            </a:r>
          </a:p>
          <a:p>
            <a:pPr indent="0">
              <a:spcAft>
                <a:spcPts val="0"/>
              </a:spcAft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носит условный характер, так как зачастую в конфликте участвуют все стороны образовательного процесса.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47177777"/>
              </p:ext>
            </p:extLst>
          </p:nvPr>
        </p:nvGraphicFramePr>
        <p:xfrm>
          <a:off x="4498182" y="915565"/>
          <a:ext cx="4466306" cy="3726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2819" cy="699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6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В АДРЕС УПР В ПК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4744475"/>
              </p:ext>
            </p:extLst>
          </p:nvPr>
        </p:nvGraphicFramePr>
        <p:xfrm>
          <a:off x="628650" y="1370013"/>
          <a:ext cx="3886200" cy="3262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прием заявителя</a:t>
            </a:r>
          </a:p>
          <a:p>
            <a:r>
              <a:rPr lang="ru-RU" dirty="0"/>
              <a:t> личное участие в комиссии по урегулированию споров между участниками образовательных отношений в образовательном учреждении </a:t>
            </a:r>
          </a:p>
          <a:p>
            <a:r>
              <a:rPr lang="ru-RU" dirty="0"/>
              <a:t>привлечение специалистов психологической службы муниципального или краевого уровня 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3268" cy="6275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364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A854038-CF8F-4230-84FB-DC5677A51926}"/>
              </a:ext>
            </a:extLst>
          </p:cNvPr>
          <p:cNvSpPr txBox="1">
            <a:spLocks/>
          </p:cNvSpPr>
          <p:nvPr/>
        </p:nvSpPr>
        <p:spPr>
          <a:xfrm>
            <a:off x="395536" y="59210"/>
            <a:ext cx="8515350" cy="64458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Правозащитная практика</a:t>
            </a:r>
          </a:p>
        </p:txBody>
      </p:sp>
      <p:sp>
        <p:nvSpPr>
          <p:cNvPr id="21" name="Прямоугольник: скругленные углы 4">
            <a:extLst>
              <a:ext uri="{FF2B5EF4-FFF2-40B4-BE49-F238E27FC236}">
                <a16:creationId xmlns:a16="http://schemas.microsoft.com/office/drawing/2014/main" id="{31AEE777-11F9-4A23-A7F9-4D57C2770D32}"/>
              </a:ext>
            </a:extLst>
          </p:cNvPr>
          <p:cNvSpPr txBox="1"/>
          <p:nvPr/>
        </p:nvSpPr>
        <p:spPr>
          <a:xfrm>
            <a:off x="212002" y="-1315723"/>
            <a:ext cx="8275604" cy="6176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endParaRPr lang="ru-RU" sz="2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96042844"/>
              </p:ext>
            </p:extLst>
          </p:nvPr>
        </p:nvGraphicFramePr>
        <p:xfrm>
          <a:off x="212002" y="555527"/>
          <a:ext cx="882449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86145" cy="44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63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A854038-CF8F-4230-84FB-DC5677A51926}"/>
              </a:ext>
            </a:extLst>
          </p:cNvPr>
          <p:cNvSpPr txBox="1">
            <a:spLocks/>
          </p:cNvSpPr>
          <p:nvPr/>
        </p:nvSpPr>
        <p:spPr>
          <a:xfrm>
            <a:off x="395536" y="59210"/>
            <a:ext cx="8515350" cy="64458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Правозащитная практика</a:t>
            </a:r>
          </a:p>
        </p:txBody>
      </p:sp>
      <p:sp>
        <p:nvSpPr>
          <p:cNvPr id="21" name="Прямоугольник: скругленные углы 4">
            <a:extLst>
              <a:ext uri="{FF2B5EF4-FFF2-40B4-BE49-F238E27FC236}">
                <a16:creationId xmlns:a16="http://schemas.microsoft.com/office/drawing/2014/main" id="{31AEE777-11F9-4A23-A7F9-4D57C2770D32}"/>
              </a:ext>
            </a:extLst>
          </p:cNvPr>
          <p:cNvSpPr txBox="1"/>
          <p:nvPr/>
        </p:nvSpPr>
        <p:spPr>
          <a:xfrm>
            <a:off x="212002" y="-1315723"/>
            <a:ext cx="8275604" cy="6176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endParaRPr lang="ru-RU" sz="2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521598"/>
              </p:ext>
            </p:extLst>
          </p:nvPr>
        </p:nvGraphicFramePr>
        <p:xfrm>
          <a:off x="212002" y="555527"/>
          <a:ext cx="882449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86145" cy="44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45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A854038-CF8F-4230-84FB-DC5677A51926}"/>
              </a:ext>
            </a:extLst>
          </p:cNvPr>
          <p:cNvSpPr txBox="1">
            <a:spLocks/>
          </p:cNvSpPr>
          <p:nvPr/>
        </p:nvSpPr>
        <p:spPr>
          <a:xfrm>
            <a:off x="395536" y="59210"/>
            <a:ext cx="8515350" cy="64458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Правозащитная практика</a:t>
            </a:r>
          </a:p>
        </p:txBody>
      </p:sp>
      <p:sp>
        <p:nvSpPr>
          <p:cNvPr id="21" name="Прямоугольник: скругленные углы 4">
            <a:extLst>
              <a:ext uri="{FF2B5EF4-FFF2-40B4-BE49-F238E27FC236}">
                <a16:creationId xmlns:a16="http://schemas.microsoft.com/office/drawing/2014/main" id="{31AEE777-11F9-4A23-A7F9-4D57C2770D32}"/>
              </a:ext>
            </a:extLst>
          </p:cNvPr>
          <p:cNvSpPr txBox="1"/>
          <p:nvPr/>
        </p:nvSpPr>
        <p:spPr>
          <a:xfrm>
            <a:off x="212002" y="-1315723"/>
            <a:ext cx="8275604" cy="6176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endParaRPr lang="ru-RU" sz="2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83374937"/>
              </p:ext>
            </p:extLst>
          </p:nvPr>
        </p:nvGraphicFramePr>
        <p:xfrm>
          <a:off x="212002" y="555527"/>
          <a:ext cx="882449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86145" cy="44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883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10275</TotalTime>
  <Words>576</Words>
  <Application>Microsoft Office PowerPoint</Application>
  <PresentationFormat>Экран (16:9)</PresentationFormat>
  <Paragraphs>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Разрешение конфликтных ситуаций в образовательных учреждениях Уполномоченным по правам ребенка в Пермском крае</vt:lpstr>
      <vt:lpstr>Презентация PowerPoint</vt:lpstr>
      <vt:lpstr>Ежегодно растет количество обращений по ситуациям конфликтов в общеобразовательных организациях</vt:lpstr>
      <vt:lpstr>Презентация PowerPoint</vt:lpstr>
      <vt:lpstr>КАТЕГОРИИ КОНФЛИКТОВ В ОУ </vt:lpstr>
      <vt:lpstr>ОБРАЩЕНИЯ В АДРЕС УПР В ПК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ЕЖЕГОДНЫЙ СПЕЦИАЛЬНЫЙ ДОКЛАД  «О СОБЛЮДЕНИИ  ПРАВ ДЕТЕЙ  В ПЕРМСКОМ КРАЕ  В 2010 ГОДУ»</dc:title>
  <dc:creator>pvmikov</dc:creator>
  <cp:lastModifiedBy>Марина Верхоланцева</cp:lastModifiedBy>
  <cp:revision>2415</cp:revision>
  <cp:lastPrinted>2021-03-15T06:17:31Z</cp:lastPrinted>
  <dcterms:created xsi:type="dcterms:W3CDTF">2011-06-15T11:05:46Z</dcterms:created>
  <dcterms:modified xsi:type="dcterms:W3CDTF">2024-04-16T04:14:53Z</dcterms:modified>
</cp:coreProperties>
</file>